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2" r:id="rId3"/>
    <p:sldId id="297" r:id="rId4"/>
    <p:sldId id="259" r:id="rId5"/>
    <p:sldId id="260" r:id="rId6"/>
    <p:sldId id="257" r:id="rId7"/>
    <p:sldId id="261" r:id="rId8"/>
    <p:sldId id="258" r:id="rId9"/>
    <p:sldId id="264" r:id="rId10"/>
    <p:sldId id="28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8" r:id="rId33"/>
    <p:sldId id="290" r:id="rId34"/>
    <p:sldId id="289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</p:sldIdLst>
  <p:sldSz cx="9144000" cy="6858000" type="screen4x3"/>
  <p:notesSz cx="6797675" cy="9928225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6" autoAdjust="0"/>
    <p:restoredTop sz="94231" autoAdjust="0"/>
  </p:normalViewPr>
  <p:slideViewPr>
    <p:cSldViewPr>
      <p:cViewPr varScale="1">
        <p:scale>
          <a:sx n="49" d="100"/>
          <a:sy n="49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F603A-B5E8-4261-9656-E08670BA0F5B}" type="datetimeFigureOut">
              <a:rPr lang="en-GB" smtClean="0"/>
              <a:t>08/10/2014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FC42E-374B-41EC-BEB1-F9CF038E0C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4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1584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FDEBFA-9D0E-4614-9BFA-1317EE3C5A9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1F7C-1CB1-403F-976A-90F6A9E0846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7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33375"/>
            <a:ext cx="2058988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29325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A492A-90AB-4773-A5FD-00C58C302BE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82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69038"/>
            <a:ext cx="2133600" cy="449262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67450"/>
            <a:ext cx="2895600" cy="449263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69038"/>
            <a:ext cx="1403350" cy="449262"/>
          </a:xfrm>
        </p:spPr>
        <p:txBody>
          <a:bodyPr/>
          <a:lstStyle>
            <a:lvl1pPr>
              <a:defRPr/>
            </a:lvl1pPr>
          </a:lstStyle>
          <a:p>
            <a:fld id="{84A9F700-FA0B-49A9-8BDB-05E151273EF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45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6109-1047-4C25-B8CB-B363AD12388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3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CAE9-0FEB-4C62-94F0-F90D0993186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1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6E595-583F-47AB-9D29-307C84A5C3F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2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D8654-3791-4CDB-9D32-B0203B123CE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080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AFA5D-2276-436B-9CEA-6B3E25F9026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99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371E-B85A-45B4-B3B7-ADE4B389118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3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5489-D226-49A5-93AB-BDAD6A9132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262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05ED-7D97-48EA-8EA5-06212C940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35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9038"/>
            <a:ext cx="21336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7450"/>
            <a:ext cx="2895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9038"/>
            <a:ext cx="140335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52D3B0-0981-4864-9228-2B1F5D73FBE1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The Seisan</a:t>
            </a: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Earthquake Analysis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924175"/>
            <a:ext cx="7200800" cy="3169121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tx1"/>
                </a:solidFill>
              </a:rPr>
              <a:t>Lars </a:t>
            </a:r>
            <a:r>
              <a:rPr lang="en-GB" altLang="en-US" sz="3200" dirty="0" smtClean="0">
                <a:solidFill>
                  <a:schemeClr val="tx1"/>
                </a:solidFill>
              </a:rPr>
              <a:t>Ottemöller</a:t>
            </a:r>
            <a:r>
              <a:rPr lang="en-GB" altLang="en-US" sz="3200" baseline="30000" dirty="0" smtClean="0">
                <a:solidFill>
                  <a:schemeClr val="tx1"/>
                </a:solidFill>
              </a:rPr>
              <a:t>1)</a:t>
            </a:r>
            <a:r>
              <a:rPr lang="en-GB" altLang="en-US" sz="3200" dirty="0" smtClean="0">
                <a:solidFill>
                  <a:schemeClr val="tx1"/>
                </a:solidFill>
              </a:rPr>
              <a:t>, Peter </a:t>
            </a:r>
            <a:r>
              <a:rPr lang="en-GB" altLang="en-US" sz="3200" dirty="0">
                <a:solidFill>
                  <a:schemeClr val="tx1"/>
                </a:solidFill>
              </a:rPr>
              <a:t>Voss</a:t>
            </a:r>
            <a:r>
              <a:rPr lang="en-GB" altLang="en-US" sz="3200" baseline="30000" dirty="0">
                <a:solidFill>
                  <a:schemeClr val="tx1"/>
                </a:solidFill>
              </a:rPr>
              <a:t>2</a:t>
            </a:r>
            <a:r>
              <a:rPr lang="en-GB" altLang="en-US" sz="3200" baseline="30000" dirty="0" smtClean="0">
                <a:solidFill>
                  <a:schemeClr val="tx1"/>
                </a:solidFill>
              </a:rPr>
              <a:t>)</a:t>
            </a:r>
            <a:r>
              <a:rPr lang="en-GB" altLang="en-US" sz="3200" dirty="0" smtClean="0">
                <a:solidFill>
                  <a:schemeClr val="tx1"/>
                </a:solidFill>
              </a:rPr>
              <a:t> and </a:t>
            </a:r>
            <a:r>
              <a:rPr lang="en-GB" altLang="en-US" sz="3200" dirty="0">
                <a:solidFill>
                  <a:schemeClr val="tx1"/>
                </a:solidFill>
              </a:rPr>
              <a:t/>
            </a:r>
            <a:br>
              <a:rPr lang="en-GB" altLang="en-US" sz="3200" dirty="0">
                <a:solidFill>
                  <a:schemeClr val="tx1"/>
                </a:solidFill>
              </a:rPr>
            </a:br>
            <a:r>
              <a:rPr lang="en-GB" altLang="en-US" sz="3200" dirty="0">
                <a:solidFill>
                  <a:schemeClr val="tx1"/>
                </a:solidFill>
              </a:rPr>
              <a:t>Jens </a:t>
            </a:r>
            <a:r>
              <a:rPr lang="en-GB" altLang="en-US" sz="3200" dirty="0" smtClean="0">
                <a:solidFill>
                  <a:schemeClr val="tx1"/>
                </a:solidFill>
              </a:rPr>
              <a:t>Havskov</a:t>
            </a:r>
            <a:r>
              <a:rPr lang="en-GB" altLang="en-US" sz="3200" baseline="30000" dirty="0">
                <a:solidFill>
                  <a:schemeClr val="tx1"/>
                </a:solidFill>
              </a:rPr>
              <a:t>1</a:t>
            </a:r>
            <a:r>
              <a:rPr lang="en-GB" altLang="en-US" sz="3200" baseline="30000" dirty="0" smtClean="0">
                <a:solidFill>
                  <a:schemeClr val="tx1"/>
                </a:solidFill>
              </a:rPr>
              <a:t>)</a:t>
            </a:r>
            <a:endParaRPr lang="en-GB" altLang="en-US" sz="3200" dirty="0">
              <a:solidFill>
                <a:schemeClr val="tx1"/>
              </a:solidFill>
            </a:endParaRPr>
          </a:p>
          <a:p>
            <a:pPr eaLnBrk="1" hangingPunct="1"/>
            <a:endParaRPr lang="en-GB" altLang="en-US" sz="3200" dirty="0">
              <a:solidFill>
                <a:schemeClr val="tx1"/>
              </a:solidFill>
            </a:endParaRPr>
          </a:p>
          <a:p>
            <a:pPr marL="514350" indent="-514350" eaLnBrk="1" hangingPunct="1">
              <a:buAutoNum type="arabicParenR"/>
            </a:pPr>
            <a:r>
              <a:rPr lang="en-GB" altLang="en-US" sz="3200" dirty="0" smtClean="0">
                <a:solidFill>
                  <a:schemeClr val="tx1"/>
                </a:solidFill>
              </a:rPr>
              <a:t>University </a:t>
            </a:r>
            <a:r>
              <a:rPr lang="en-GB" altLang="en-US" sz="3200" dirty="0">
                <a:solidFill>
                  <a:schemeClr val="tx1"/>
                </a:solidFill>
              </a:rPr>
              <a:t>of </a:t>
            </a:r>
            <a:r>
              <a:rPr lang="en-GB" altLang="en-US" sz="3200" dirty="0" smtClean="0">
                <a:solidFill>
                  <a:schemeClr val="tx1"/>
                </a:solidFill>
              </a:rPr>
              <a:t>Bergen</a:t>
            </a:r>
          </a:p>
          <a:p>
            <a:pPr marL="514350" indent="-514350" eaLnBrk="1" hangingPunct="1">
              <a:buAutoNum type="arabicParenR"/>
            </a:pPr>
            <a:r>
              <a:rPr lang="en-GB" altLang="en-US" sz="3200" dirty="0" smtClean="0">
                <a:solidFill>
                  <a:schemeClr val="tx1"/>
                </a:solidFill>
              </a:rPr>
              <a:t>GEUS</a:t>
            </a:r>
          </a:p>
          <a:p>
            <a:pPr eaLnBrk="1" hangingPunct="1"/>
            <a:endParaRPr lang="en-GB" altLang="en-US" sz="3200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86188" y="1124744"/>
            <a:ext cx="1581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C:\seismo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475288" y="1131094"/>
            <a:ext cx="216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SEISAN-TOP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55675" y="2302669"/>
            <a:ext cx="7985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REA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600200" y="3417094"/>
            <a:ext cx="768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BER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6200" y="3417094"/>
            <a:ext cx="10112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TEST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2108200" y="4468019"/>
            <a:ext cx="936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2006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1041400" y="4463257"/>
            <a:ext cx="936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2005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17538" y="5449094"/>
            <a:ext cx="5159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01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1225550" y="5447507"/>
            <a:ext cx="565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02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1855788" y="5444332"/>
            <a:ext cx="565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03</a:t>
            </a:r>
          </a:p>
        </p:txBody>
      </p:sp>
      <p:cxnSp>
        <p:nvCxnSpPr>
          <p:cNvPr id="15373" name="AutoShape 16"/>
          <p:cNvCxnSpPr>
            <a:cxnSpLocks noChangeShapeType="1"/>
            <a:stCxn id="15369" idx="2"/>
            <a:endCxn id="15371" idx="0"/>
          </p:cNvCxnSpPr>
          <p:nvPr/>
        </p:nvCxnSpPr>
        <p:spPr bwMode="auto">
          <a:xfrm rot="5400000">
            <a:off x="1250156" y="5187951"/>
            <a:ext cx="51752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7"/>
          <p:cNvCxnSpPr>
            <a:cxnSpLocks noChangeShapeType="1"/>
            <a:stCxn id="15369" idx="2"/>
            <a:endCxn id="15372" idx="0"/>
          </p:cNvCxnSpPr>
          <p:nvPr/>
        </p:nvCxnSpPr>
        <p:spPr bwMode="auto">
          <a:xfrm rot="16200000" flipH="1">
            <a:off x="1566863" y="4872832"/>
            <a:ext cx="514350" cy="628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8"/>
          <p:cNvCxnSpPr>
            <a:cxnSpLocks noChangeShapeType="1"/>
            <a:stCxn id="15369" idx="2"/>
            <a:endCxn id="15370" idx="0"/>
          </p:cNvCxnSpPr>
          <p:nvPr/>
        </p:nvCxnSpPr>
        <p:spPr bwMode="auto">
          <a:xfrm rot="5400000">
            <a:off x="933451" y="4872831"/>
            <a:ext cx="519112" cy="633413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19"/>
          <p:cNvCxnSpPr>
            <a:cxnSpLocks noChangeShapeType="1"/>
            <a:stCxn id="15366" idx="2"/>
            <a:endCxn id="15369" idx="0"/>
          </p:cNvCxnSpPr>
          <p:nvPr/>
        </p:nvCxnSpPr>
        <p:spPr bwMode="auto">
          <a:xfrm rot="5400000">
            <a:off x="1457325" y="3936207"/>
            <a:ext cx="579438" cy="474662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20"/>
          <p:cNvCxnSpPr>
            <a:cxnSpLocks noChangeShapeType="1"/>
            <a:stCxn id="15366" idx="2"/>
            <a:endCxn id="15368" idx="0"/>
          </p:cNvCxnSpPr>
          <p:nvPr/>
        </p:nvCxnSpPr>
        <p:spPr bwMode="auto">
          <a:xfrm rot="16200000" flipH="1">
            <a:off x="1988344" y="3879850"/>
            <a:ext cx="584200" cy="5921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ext Box 21"/>
          <p:cNvSpPr txBox="1">
            <a:spLocks noChangeArrowheads="1"/>
          </p:cNvSpPr>
          <p:nvPr/>
        </p:nvSpPr>
        <p:spPr bwMode="auto">
          <a:xfrm>
            <a:off x="2486025" y="5447507"/>
            <a:ext cx="422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...</a:t>
            </a:r>
          </a:p>
        </p:txBody>
      </p:sp>
      <p:cxnSp>
        <p:nvCxnSpPr>
          <p:cNvPr id="15379" name="AutoShape 22"/>
          <p:cNvCxnSpPr>
            <a:cxnSpLocks noChangeShapeType="1"/>
            <a:stCxn id="15365" idx="2"/>
            <a:endCxn id="15367" idx="0"/>
          </p:cNvCxnSpPr>
          <p:nvPr/>
        </p:nvCxnSpPr>
        <p:spPr bwMode="auto">
          <a:xfrm rot="5400000">
            <a:off x="645319" y="2706688"/>
            <a:ext cx="647700" cy="7731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AutoShape 23"/>
          <p:cNvCxnSpPr>
            <a:cxnSpLocks noChangeShapeType="1"/>
            <a:stCxn id="15365" idx="2"/>
            <a:endCxn id="15366" idx="0"/>
          </p:cNvCxnSpPr>
          <p:nvPr/>
        </p:nvCxnSpPr>
        <p:spPr bwMode="auto">
          <a:xfrm rot="16200000" flipH="1">
            <a:off x="1346200" y="2778919"/>
            <a:ext cx="647700" cy="628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1" name="AutoShape 24"/>
          <p:cNvCxnSpPr>
            <a:cxnSpLocks noChangeShapeType="1"/>
            <a:stCxn id="15365" idx="0"/>
            <a:endCxn id="15363" idx="2"/>
          </p:cNvCxnSpPr>
          <p:nvPr/>
        </p:nvCxnSpPr>
        <p:spPr bwMode="auto">
          <a:xfrm rot="-5400000">
            <a:off x="2610644" y="336550"/>
            <a:ext cx="711200" cy="32210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3703638" y="2301082"/>
            <a:ext cx="931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WAV</a:t>
            </a:r>
          </a:p>
        </p:txBody>
      </p: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3787775" y="3415507"/>
            <a:ext cx="768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BER</a:t>
            </a:r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3700463" y="4461669"/>
            <a:ext cx="936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2005</a:t>
            </a:r>
          </a:p>
        </p:txBody>
      </p:sp>
      <p:sp>
        <p:nvSpPr>
          <p:cNvPr id="15385" name="Text Box 30"/>
          <p:cNvSpPr txBox="1">
            <a:spLocks noChangeArrowheads="1"/>
          </p:cNvSpPr>
          <p:nvPr/>
        </p:nvSpPr>
        <p:spPr bwMode="auto">
          <a:xfrm>
            <a:off x="3287713" y="5447507"/>
            <a:ext cx="5159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01</a:t>
            </a:r>
          </a:p>
        </p:txBody>
      </p:sp>
      <p:sp>
        <p:nvSpPr>
          <p:cNvPr id="15386" name="Text Box 31"/>
          <p:cNvSpPr txBox="1">
            <a:spLocks noChangeArrowheads="1"/>
          </p:cNvSpPr>
          <p:nvPr/>
        </p:nvSpPr>
        <p:spPr bwMode="auto">
          <a:xfrm>
            <a:off x="3895725" y="5445919"/>
            <a:ext cx="565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02</a:t>
            </a:r>
          </a:p>
        </p:txBody>
      </p:sp>
      <p:sp>
        <p:nvSpPr>
          <p:cNvPr id="15387" name="Text Box 32"/>
          <p:cNvSpPr txBox="1">
            <a:spLocks noChangeArrowheads="1"/>
          </p:cNvSpPr>
          <p:nvPr/>
        </p:nvSpPr>
        <p:spPr bwMode="auto">
          <a:xfrm>
            <a:off x="4525963" y="5442744"/>
            <a:ext cx="565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03</a:t>
            </a:r>
          </a:p>
        </p:txBody>
      </p:sp>
      <p:cxnSp>
        <p:nvCxnSpPr>
          <p:cNvPr id="15388" name="AutoShape 33"/>
          <p:cNvCxnSpPr>
            <a:cxnSpLocks noChangeShapeType="1"/>
            <a:stCxn id="15384" idx="2"/>
            <a:endCxn id="15386" idx="0"/>
          </p:cNvCxnSpPr>
          <p:nvPr/>
        </p:nvCxnSpPr>
        <p:spPr bwMode="auto">
          <a:xfrm rot="16200000" flipH="1">
            <a:off x="3914775" y="5182394"/>
            <a:ext cx="517525" cy="9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AutoShape 34"/>
          <p:cNvCxnSpPr>
            <a:cxnSpLocks noChangeShapeType="1"/>
            <a:stCxn id="15384" idx="2"/>
            <a:endCxn id="15387" idx="0"/>
          </p:cNvCxnSpPr>
          <p:nvPr/>
        </p:nvCxnSpPr>
        <p:spPr bwMode="auto">
          <a:xfrm rot="16200000" flipH="1">
            <a:off x="4231482" y="4865687"/>
            <a:ext cx="514350" cy="639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AutoShape 35"/>
          <p:cNvCxnSpPr>
            <a:cxnSpLocks noChangeShapeType="1"/>
            <a:stCxn id="15384" idx="2"/>
            <a:endCxn id="15385" idx="0"/>
          </p:cNvCxnSpPr>
          <p:nvPr/>
        </p:nvCxnSpPr>
        <p:spPr bwMode="auto">
          <a:xfrm rot="5400000">
            <a:off x="3598068" y="4876801"/>
            <a:ext cx="519113" cy="622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AutoShape 36"/>
          <p:cNvCxnSpPr>
            <a:cxnSpLocks noChangeShapeType="1"/>
            <a:stCxn id="15383" idx="2"/>
            <a:endCxn id="15384" idx="0"/>
          </p:cNvCxnSpPr>
          <p:nvPr/>
        </p:nvCxnSpPr>
        <p:spPr bwMode="auto">
          <a:xfrm rot="5400000">
            <a:off x="3880644" y="4170363"/>
            <a:ext cx="579437" cy="3175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2" name="Text Box 38"/>
          <p:cNvSpPr txBox="1">
            <a:spLocks noChangeArrowheads="1"/>
          </p:cNvSpPr>
          <p:nvPr/>
        </p:nvSpPr>
        <p:spPr bwMode="auto">
          <a:xfrm>
            <a:off x="5156200" y="5445919"/>
            <a:ext cx="422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...</a:t>
            </a:r>
          </a:p>
        </p:txBody>
      </p:sp>
      <p:cxnSp>
        <p:nvCxnSpPr>
          <p:cNvPr id="15393" name="AutoShape 40"/>
          <p:cNvCxnSpPr>
            <a:cxnSpLocks noChangeShapeType="1"/>
            <a:stCxn id="15382" idx="2"/>
            <a:endCxn id="15383" idx="0"/>
          </p:cNvCxnSpPr>
          <p:nvPr/>
        </p:nvCxnSpPr>
        <p:spPr bwMode="auto">
          <a:xfrm rot="16200000" flipH="1">
            <a:off x="3847307" y="3090863"/>
            <a:ext cx="6477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AutoShape 41"/>
          <p:cNvCxnSpPr>
            <a:cxnSpLocks noChangeShapeType="1"/>
            <a:stCxn id="15382" idx="0"/>
            <a:endCxn id="15363" idx="2"/>
          </p:cNvCxnSpPr>
          <p:nvPr/>
        </p:nvCxnSpPr>
        <p:spPr bwMode="auto">
          <a:xfrm rot="-5400000">
            <a:off x="4018756" y="1743076"/>
            <a:ext cx="709613" cy="40640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 Box 43"/>
          <p:cNvSpPr txBox="1">
            <a:spLocks noChangeArrowheads="1"/>
          </p:cNvSpPr>
          <p:nvPr/>
        </p:nvSpPr>
        <p:spPr bwMode="auto">
          <a:xfrm>
            <a:off x="4821238" y="2297907"/>
            <a:ext cx="768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CAL</a:t>
            </a:r>
          </a:p>
        </p:txBody>
      </p:sp>
      <p:cxnSp>
        <p:nvCxnSpPr>
          <p:cNvPr id="15396" name="AutoShape 44"/>
          <p:cNvCxnSpPr>
            <a:cxnSpLocks noChangeShapeType="1"/>
            <a:stCxn id="15395" idx="0"/>
            <a:endCxn id="15363" idx="2"/>
          </p:cNvCxnSpPr>
          <p:nvPr/>
        </p:nvCxnSpPr>
        <p:spPr bwMode="auto">
          <a:xfrm rot="5400000" flipH="1">
            <a:off x="4537869" y="1630363"/>
            <a:ext cx="706438" cy="628650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7" name="Text Box 46"/>
          <p:cNvSpPr txBox="1">
            <a:spLocks noChangeArrowheads="1"/>
          </p:cNvSpPr>
          <p:nvPr/>
        </p:nvSpPr>
        <p:spPr bwMode="auto">
          <a:xfrm>
            <a:off x="5762625" y="2305844"/>
            <a:ext cx="844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DAT</a:t>
            </a:r>
          </a:p>
        </p:txBody>
      </p:sp>
      <p:cxnSp>
        <p:nvCxnSpPr>
          <p:cNvPr id="15398" name="AutoShape 47"/>
          <p:cNvCxnSpPr>
            <a:cxnSpLocks noChangeShapeType="1"/>
            <a:stCxn id="15397" idx="0"/>
            <a:endCxn id="15363" idx="2"/>
          </p:cNvCxnSpPr>
          <p:nvPr/>
        </p:nvCxnSpPr>
        <p:spPr bwMode="auto">
          <a:xfrm rot="5400000" flipH="1">
            <a:off x="5023644" y="1144588"/>
            <a:ext cx="714375" cy="16081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9" name="Text Box 48"/>
          <p:cNvSpPr txBox="1">
            <a:spLocks noChangeArrowheads="1"/>
          </p:cNvSpPr>
          <p:nvPr/>
        </p:nvSpPr>
        <p:spPr bwMode="auto">
          <a:xfrm>
            <a:off x="6735763" y="2296319"/>
            <a:ext cx="7889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INF</a:t>
            </a:r>
          </a:p>
        </p:txBody>
      </p:sp>
      <p:cxnSp>
        <p:nvCxnSpPr>
          <p:cNvPr id="15400" name="AutoShape 49"/>
          <p:cNvCxnSpPr>
            <a:cxnSpLocks noChangeShapeType="1"/>
            <a:stCxn id="15399" idx="0"/>
            <a:endCxn id="15363" idx="2"/>
          </p:cNvCxnSpPr>
          <p:nvPr/>
        </p:nvCxnSpPr>
        <p:spPr bwMode="auto">
          <a:xfrm rot="5400000" flipH="1">
            <a:off x="5501482" y="666750"/>
            <a:ext cx="704850" cy="25542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 Box 50"/>
          <p:cNvSpPr txBox="1">
            <a:spLocks noChangeArrowheads="1"/>
          </p:cNvSpPr>
          <p:nvPr/>
        </p:nvSpPr>
        <p:spPr bwMode="auto">
          <a:xfrm>
            <a:off x="7654925" y="2307432"/>
            <a:ext cx="9461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/>
              <a:t>WOR</a:t>
            </a:r>
          </a:p>
        </p:txBody>
      </p:sp>
      <p:cxnSp>
        <p:nvCxnSpPr>
          <p:cNvPr id="15402" name="AutoShape 51"/>
          <p:cNvCxnSpPr>
            <a:cxnSpLocks noChangeShapeType="1"/>
            <a:stCxn id="15401" idx="0"/>
            <a:endCxn id="15363" idx="2"/>
          </p:cNvCxnSpPr>
          <p:nvPr/>
        </p:nvCxnSpPr>
        <p:spPr bwMode="auto">
          <a:xfrm rot="5400000" flipH="1">
            <a:off x="5994400" y="173832"/>
            <a:ext cx="715963" cy="3551237"/>
          </a:xfrm>
          <a:prstGeom prst="bentConnector3">
            <a:avLst>
              <a:gd name="adj1" fmla="val 4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 Box 52"/>
          <p:cNvSpPr txBox="1">
            <a:spLocks noChangeArrowheads="1"/>
          </p:cNvSpPr>
          <p:nvPr/>
        </p:nvSpPr>
        <p:spPr bwMode="auto">
          <a:xfrm rot="-5400000">
            <a:off x="4056856" y="3697288"/>
            <a:ext cx="224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Response Files</a:t>
            </a:r>
          </a:p>
        </p:txBody>
      </p:sp>
      <p:sp>
        <p:nvSpPr>
          <p:cNvPr id="15404" name="Text Box 53"/>
          <p:cNvSpPr txBox="1">
            <a:spLocks noChangeArrowheads="1"/>
          </p:cNvSpPr>
          <p:nvPr/>
        </p:nvSpPr>
        <p:spPr bwMode="auto">
          <a:xfrm rot="-5400000">
            <a:off x="4960938" y="3801269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Parameter Files</a:t>
            </a:r>
          </a:p>
        </p:txBody>
      </p:sp>
      <p:sp>
        <p:nvSpPr>
          <p:cNvPr id="15405" name="Text Box 54"/>
          <p:cNvSpPr txBox="1">
            <a:spLocks noChangeArrowheads="1"/>
          </p:cNvSpPr>
          <p:nvPr/>
        </p:nvSpPr>
        <p:spPr bwMode="auto">
          <a:xfrm rot="-5400000">
            <a:off x="5938838" y="3718719"/>
            <a:ext cx="229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Documentation</a:t>
            </a:r>
          </a:p>
        </p:txBody>
      </p:sp>
      <p:sp>
        <p:nvSpPr>
          <p:cNvPr id="15406" name="Text Box 55"/>
          <p:cNvSpPr txBox="1">
            <a:spLocks noChangeArrowheads="1"/>
          </p:cNvSpPr>
          <p:nvPr/>
        </p:nvSpPr>
        <p:spPr bwMode="auto">
          <a:xfrm rot="-5400000">
            <a:off x="7271543" y="3536951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Workspace</a:t>
            </a:r>
          </a:p>
        </p:txBody>
      </p:sp>
      <p:sp>
        <p:nvSpPr>
          <p:cNvPr id="15407" name="Text Box 56"/>
          <p:cNvSpPr txBox="1">
            <a:spLocks noChangeArrowheads="1"/>
          </p:cNvSpPr>
          <p:nvPr/>
        </p:nvSpPr>
        <p:spPr bwMode="auto">
          <a:xfrm>
            <a:off x="3276600" y="6047582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Waveform files</a:t>
            </a:r>
          </a:p>
        </p:txBody>
      </p:sp>
      <p:sp>
        <p:nvSpPr>
          <p:cNvPr id="15408" name="Text Box 58"/>
          <p:cNvSpPr txBox="1">
            <a:spLocks noChangeArrowheads="1"/>
          </p:cNvSpPr>
          <p:nvPr/>
        </p:nvSpPr>
        <p:spPr bwMode="auto">
          <a:xfrm>
            <a:off x="457200" y="6045994"/>
            <a:ext cx="246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chemeClr val="tx2"/>
                </a:solidFill>
              </a:rPr>
              <a:t>Parametric files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Directory structure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957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Training and support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Fairly regular courses and workshops by University of Bergen and others</a:t>
            </a:r>
          </a:p>
          <a:p>
            <a:r>
              <a:rPr lang="nb-NO" sz="2800" dirty="0" smtClean="0"/>
              <a:t>Software manual</a:t>
            </a:r>
          </a:p>
          <a:p>
            <a:r>
              <a:rPr lang="nb-NO" sz="2800" dirty="0" smtClean="0"/>
              <a:t>Training document</a:t>
            </a:r>
          </a:p>
          <a:p>
            <a:r>
              <a:rPr lang="nb-NO" sz="2800" dirty="0" smtClean="0"/>
              <a:t>Tutorial</a:t>
            </a:r>
          </a:p>
          <a:p>
            <a:r>
              <a:rPr lang="nb-NO" sz="2800" dirty="0" smtClean="0"/>
              <a:t>Mailing list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2059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Why people may like it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en-US" sz="2800" dirty="0"/>
              <a:t>Works even on small Linux and Windows systems</a:t>
            </a:r>
          </a:p>
          <a:p>
            <a:r>
              <a:rPr lang="nb-NO" altLang="en-US" sz="2800" dirty="0"/>
              <a:t>Efficent processing</a:t>
            </a:r>
          </a:p>
          <a:p>
            <a:r>
              <a:rPr lang="nb-NO" altLang="en-US" sz="2800" dirty="0"/>
              <a:t>Open source</a:t>
            </a:r>
          </a:p>
          <a:p>
            <a:r>
              <a:rPr lang="nb-NO" altLang="en-US" sz="2800" dirty="0"/>
              <a:t>Free</a:t>
            </a:r>
          </a:p>
          <a:p>
            <a:r>
              <a:rPr lang="nb-NO" altLang="en-US" sz="2800" dirty="0"/>
              <a:t>Flexible with formats</a:t>
            </a:r>
          </a:p>
          <a:p>
            <a:r>
              <a:rPr lang="nb-NO" altLang="en-US" sz="2800" dirty="0"/>
              <a:t>Support and manual</a:t>
            </a:r>
            <a:endParaRPr lang="en-US" altLang="en-US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NMSOP IS11.7: </a:t>
            </a:r>
            <a:br>
              <a:rPr lang="en-US" b="1" dirty="0" smtClean="0"/>
            </a:br>
            <a:r>
              <a:rPr lang="en-US" b="1" dirty="0" smtClean="0"/>
              <a:t>Analysis of a local earthquake in Norway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223468"/>
              </p:ext>
            </p:extLst>
          </p:nvPr>
        </p:nvGraphicFramePr>
        <p:xfrm>
          <a:off x="1331641" y="1556791"/>
          <a:ext cx="6768751" cy="388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2220"/>
                <a:gridCol w="3486531"/>
              </a:tblGrid>
              <a:tr h="411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Date: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14 Mar 2012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1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Origin time: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19:22:27.9 (UTC)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Latitude: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59.526°N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Longitude: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5.615°E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Depth: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13.9 km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5554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ML: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3.4</a:t>
                      </a:r>
                      <a:endParaRPr lang="en-US" sz="3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8" y="536687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124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9012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29427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265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Outline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Overview and background</a:t>
            </a:r>
          </a:p>
          <a:p>
            <a:r>
              <a:rPr lang="en-US" sz="2800" dirty="0" smtClean="0"/>
              <a:t>Local earthquake data processing</a:t>
            </a:r>
          </a:p>
          <a:p>
            <a:r>
              <a:rPr lang="en-US" sz="2800" dirty="0" smtClean="0"/>
              <a:t>Catalogue work with SeisanExplorer</a:t>
            </a:r>
          </a:p>
          <a:p>
            <a:r>
              <a:rPr lang="en-US" sz="2800" dirty="0" smtClean="0"/>
              <a:t>Processing of an earthquake using global data</a:t>
            </a:r>
          </a:p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92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8680"/>
            <a:ext cx="8640000" cy="50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Demonstration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8744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8680"/>
            <a:ext cx="8640000" cy="509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9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39889"/>
            <a:ext cx="8640000" cy="508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6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68693"/>
            <a:ext cx="8640000" cy="50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66265"/>
            <a:ext cx="8640000" cy="50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387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54006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2937" y="1268760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Wadati diagram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5836743" y="4509120"/>
            <a:ext cx="2450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Travel time</a:t>
            </a:r>
            <a:br>
              <a:rPr lang="nb-NO" dirty="0" smtClean="0"/>
            </a:br>
            <a:r>
              <a:rPr lang="nb-NO" dirty="0" smtClean="0"/>
              <a:t>plot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1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265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2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63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3" y="1256184"/>
            <a:ext cx="4318358" cy="40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20480" cy="40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What is Seisan?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Seisan is an interactive and efficient software package for processing of earthquake data at seismic observatories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5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Demonstration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5400" dirty="0" smtClean="0"/>
              <a:t>Seisan Explorer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1997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367433"/>
          </a:xfrm>
        </p:spPr>
        <p:txBody>
          <a:bodyPr/>
          <a:lstStyle/>
          <a:p>
            <a:r>
              <a:rPr lang="nb-NO" b="1" dirty="0" smtClean="0"/>
              <a:t>NMSOP IS11.7:</a:t>
            </a:r>
            <a:br>
              <a:rPr lang="nb-NO" b="1" dirty="0" smtClean="0"/>
            </a:br>
            <a:r>
              <a:rPr lang="nb-NO" b="1" dirty="0" smtClean="0"/>
              <a:t>Analysis of an intermediate earthquake in </a:t>
            </a:r>
            <a:r>
              <a:rPr lang="nb-NO" b="1" dirty="0" smtClean="0"/>
              <a:t>Colombia </a:t>
            </a:r>
            <a:r>
              <a:rPr lang="nb-NO" b="1" dirty="0" smtClean="0"/>
              <a:t>with teleseismic data</a:t>
            </a:r>
            <a:endParaRPr lang="nb-NO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26744"/>
              </p:ext>
            </p:extLst>
          </p:nvPr>
        </p:nvGraphicFramePr>
        <p:xfrm>
          <a:off x="214018" y="2342539"/>
          <a:ext cx="4176464" cy="3133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689"/>
                <a:gridCol w="2101775"/>
              </a:tblGrid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09/02/2013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Origin time: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14:16:06.3 (UTC)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Latitude: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1.14°N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Longitude: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77.36°W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Depth: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129 km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56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Mw: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7.0</a:t>
                      </a:r>
                      <a:endParaRPr lang="en-US" sz="2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0"/>
          <a:stretch>
            <a:fillRect/>
          </a:stretch>
        </p:blipFill>
        <p:spPr bwMode="auto">
          <a:xfrm>
            <a:off x="4590620" y="2708920"/>
            <a:ext cx="4418994" cy="24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8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Demonstration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4775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962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86963"/>
            <a:ext cx="8640000" cy="50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568126"/>
            <a:ext cx="7468368" cy="55251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#    1  9 Feb 2013 14:17  8  D                                           ? 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 date hrmn   sec      lat      long depth   no m    rms  damp erln erlt erdp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13 2 9 1416  6.75  110.98N  77 22.6W 132.4   19 3   0.64 0.000 15.6 12.3 48.7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stn   dist   azm  ain w phas    calcphs hrmn tsec  t-obs  t-cal    res   wt di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LCO   3417 168.5 39.7 0 P       P       1422  9.6 362.83 362.82   0.01 1.00*17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RCBR  4675 100.0 36.2 0 P       P       1423 45.0 458.23 458.28  -0.05 1.00*11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PFO   5430 315.6 33.7 0 P       P       1424 39.4 512.70 511.80   0.90 0.97*21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EFI   6139 165.5 31.5 0 P       P       1425 25.1 558.33 558.79  -0.47 0.99*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CMLA  6665  46.1 29.8 0 P       P       1425 59.0 592.23 591.93   0.30 1.00*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MACI  7120  59.1 28.4 0 P       P       1426 27.2 620.43 619.48   0.95 0.97*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PAB   8482  49.6 24.3 0 P       P       1427 40.6 693.81 694.00  -0.20 1.00*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KDAK  9032 328.4 22.6 0 P       P       1428  6.6 719.81 720.90  -1.09 0.96*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BFO   9603  41.8 20.8 0 P       P       1428 32.9 746.20 747.04  -0.84 0.98*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KBS   9876  11.1 19.9 0 P       P       1428 45.8 759.07 758.66   0.41 0.99*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KEV  10448  19.8 19.4 0 P       P       1429  8.0 781.28 782.45  -1.18 0.96*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BILL 10966 340.1 18.8 0 P       Pdif    1429 29.2 802.41 803.17  -0.76 0.98*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KURK 13847  18.3  8.0 0 P       PKPdf   1434 49.31122.541123.03  -0.49 0.99*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NWAO 16204 202.0  7.0 0 P       PKPdf   1435 28.61161.821161.84  -0.02 1.00*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ENH  16480 348.7  6.8 0 P       PKPdf   1435 33.21166.431165.98   0.45 0.99*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KMI  17127 359.8  5.9 0 P       PKPdf   1435 42.81176.031175.09   0.94 0.97*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PALK 17430  68.7  5.4 0 P       PKPdf   1435 45.81179.101178.53   0.57 0.99*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CHTO 17789  10.1  4.8 0 P       PKPdf   1435 49.51182.781182.46   0.32 1.00*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KAPI 18088 257.1  4.2 0 P       PKPdf   1435 52.21185.461185.29   0.16 1.00*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 2013  2 9 1416  6.8 D   1.183 -77.377132.4  TES 19 0.6                      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507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8680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5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8680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69955"/>
            <a:ext cx="8640000" cy="5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you do with SEISAN (basic)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Import/Export data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Store data (waveform and parametric)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Observatory routine: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Analyse earthquake data (signal processing, phase identification, ...)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Compute earthquake parameters (location, magnitude, ...)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Fault plane solution</a:t>
            </a:r>
            <a:endParaRPr lang="en-GB" altLang="en-US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Seismicity maps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dirty="0"/>
              <a:t>Produce bulletin and catalogue search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Research platform, several additional data processing tools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70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48680"/>
            <a:ext cx="8640000" cy="50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Concluding remarks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Seisan has been a stable processing platform for more than two decades used globally</a:t>
            </a:r>
          </a:p>
          <a:p>
            <a:r>
              <a:rPr lang="en-US" sz="2800" dirty="0" smtClean="0"/>
              <a:t>New developments for better GUI are on the way (e.g., SeisanExplorer)</a:t>
            </a:r>
          </a:p>
          <a:p>
            <a:r>
              <a:rPr lang="en-US" sz="2800" dirty="0" smtClean="0"/>
              <a:t>User support, documentation and courses have helped to make Seisan successful</a:t>
            </a:r>
          </a:p>
          <a:p>
            <a:r>
              <a:rPr lang="en-US" sz="2800" dirty="0" smtClean="0"/>
              <a:t>Efficiency in data processing and combining </a:t>
            </a:r>
            <a:r>
              <a:rPr lang="en-US" sz="2800" dirty="0" smtClean="0"/>
              <a:t>essential </a:t>
            </a:r>
            <a:r>
              <a:rPr lang="en-US" sz="2800" dirty="0" smtClean="0"/>
              <a:t>tools </a:t>
            </a:r>
            <a:r>
              <a:rPr lang="en-US" sz="2800" dirty="0" smtClean="0"/>
              <a:t>into package are </a:t>
            </a:r>
            <a:r>
              <a:rPr lang="en-US" sz="2800" dirty="0" smtClean="0"/>
              <a:t>the strength of Seisan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19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What can you do with SEISAN (more advanced)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en-US" sz="2800" dirty="0"/>
              <a:t>Prepare data for travel time inversion (velest, simulps)</a:t>
            </a:r>
          </a:p>
          <a:p>
            <a:r>
              <a:rPr lang="nb-NO" altLang="en-US" sz="2800" dirty="0"/>
              <a:t>Compute relative times using cross-correlation for hypoDD input</a:t>
            </a:r>
          </a:p>
          <a:p>
            <a:r>
              <a:rPr lang="nb-NO" altLang="en-US" sz="2800" dirty="0"/>
              <a:t>Detection of events in continuous data</a:t>
            </a:r>
          </a:p>
          <a:p>
            <a:r>
              <a:rPr lang="nb-NO" altLang="en-US" sz="2800" dirty="0"/>
              <a:t>Moment tensor inversion using Dreger code</a:t>
            </a:r>
          </a:p>
          <a:p>
            <a:r>
              <a:rPr lang="nb-NO" altLang="en-US" sz="2800" dirty="0"/>
              <a:t>Compute noise </a:t>
            </a:r>
            <a:r>
              <a:rPr lang="nb-NO" altLang="en-US" sz="2800" dirty="0" smtClean="0"/>
              <a:t>and make PDF plots</a:t>
            </a:r>
            <a:endParaRPr lang="nb-NO" altLang="en-US" sz="2800" dirty="0"/>
          </a:p>
          <a:p>
            <a:r>
              <a:rPr lang="nb-NO" altLang="en-US" sz="2800" dirty="0"/>
              <a:t>Crustal Q inversion</a:t>
            </a:r>
          </a:p>
          <a:p>
            <a:r>
              <a:rPr lang="nb-NO" altLang="en-US" sz="2800" dirty="0"/>
              <a:t>Magnitude scale inversion</a:t>
            </a:r>
          </a:p>
          <a:p>
            <a:r>
              <a:rPr lang="nb-NO" altLang="en-US" sz="2800" dirty="0" smtClean="0"/>
              <a:t>...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86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Background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Development started in the late 80s</a:t>
            </a:r>
          </a:p>
          <a:p>
            <a:pPr eaLnBrk="1" hangingPunct="1"/>
            <a:r>
              <a:rPr lang="en-GB" altLang="en-US" sz="2800" dirty="0"/>
              <a:t>Large number of software contributors</a:t>
            </a:r>
          </a:p>
          <a:p>
            <a:pPr eaLnBrk="1" hangingPunct="1"/>
            <a:r>
              <a:rPr lang="en-GB" altLang="en-US" sz="2800" dirty="0"/>
              <a:t>Steady improvements, now Version 10.2</a:t>
            </a:r>
          </a:p>
          <a:p>
            <a:pPr eaLnBrk="1" hangingPunct="1"/>
            <a:r>
              <a:rPr lang="en-GB" altLang="en-US" sz="2800" dirty="0"/>
              <a:t>Basics unchanged</a:t>
            </a:r>
          </a:p>
          <a:p>
            <a:pPr eaLnBrk="1" hangingPunct="1"/>
            <a:r>
              <a:rPr lang="en-GB" altLang="en-US" sz="2800" dirty="0"/>
              <a:t>Supported operating systems: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 smtClean="0"/>
              <a:t>Windows</a:t>
            </a:r>
            <a:r>
              <a:rPr lang="en-GB" altLang="en-US" sz="2800" dirty="0"/>
              <a:t>, </a:t>
            </a:r>
            <a:r>
              <a:rPr lang="en-GB" altLang="en-US" sz="2800" dirty="0" smtClean="0"/>
              <a:t>Linux, </a:t>
            </a:r>
            <a:r>
              <a:rPr lang="en-GB" altLang="en-US" sz="2800" dirty="0" err="1" smtClean="0"/>
              <a:t>MacOS</a:t>
            </a:r>
            <a:r>
              <a:rPr lang="en-GB" altLang="en-US" sz="2800" dirty="0" smtClean="0"/>
              <a:t> and Solaris</a:t>
            </a:r>
            <a:endParaRPr lang="en-GB" altLang="en-US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Philosophy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Open source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Open system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Non-commercial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Multi-platform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Integrate essential tools and data storage into one package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Documentation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Support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Training</a:t>
            </a:r>
            <a:endParaRPr lang="en-GB" altLang="en-US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20" y="1469253"/>
            <a:ext cx="4227412" cy="26078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Geographically widely used</a:t>
            </a:r>
            <a:br>
              <a:rPr lang="en-GB" altLang="en-US" sz="2800" dirty="0"/>
            </a:br>
            <a:endParaRPr lang="en-GB" altLang="en-US" sz="2800" dirty="0" smtClean="0"/>
          </a:p>
          <a:p>
            <a:pPr eaLnBrk="1" hangingPunct="1"/>
            <a:endParaRPr lang="en-GB" altLang="en-US" sz="2800" dirty="0" smtClean="0"/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 smtClean="0"/>
          </a:p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 smtClean="0"/>
              <a:t>&gt;25% </a:t>
            </a:r>
            <a:r>
              <a:rPr lang="en-GB" altLang="en-US" sz="2800" dirty="0"/>
              <a:t>of data sent to ISC in SEISAN format</a:t>
            </a:r>
          </a:p>
          <a:p>
            <a:pPr eaLnBrk="1" hangingPunct="1"/>
            <a:r>
              <a:rPr lang="en-GB" altLang="en-US" sz="2800" dirty="0"/>
              <a:t>National and regional seismic networks</a:t>
            </a:r>
          </a:p>
          <a:p>
            <a:pPr eaLnBrk="1" hangingPunct="1"/>
            <a:r>
              <a:rPr lang="en-GB" altLang="en-US" sz="2800" dirty="0"/>
              <a:t>Volcano observatories</a:t>
            </a:r>
          </a:p>
          <a:p>
            <a:pPr eaLnBrk="1" hangingPunct="1"/>
            <a:r>
              <a:rPr lang="en-GB" altLang="en-US" sz="2800" dirty="0" smtClean="0"/>
              <a:t>Individual researchers </a:t>
            </a:r>
            <a:endParaRPr lang="en-GB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Seisan users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987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Formats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Import through conversion of many waveform and parametrics formats</a:t>
            </a:r>
          </a:p>
          <a:p>
            <a:r>
              <a:rPr lang="nb-NO" sz="2800" dirty="0" smtClean="0"/>
              <a:t>Waveform data: Seisan, miniseed, SEED, GSE, SAC</a:t>
            </a:r>
          </a:p>
          <a:p>
            <a:r>
              <a:rPr lang="nb-NO" sz="2800" dirty="0" smtClean="0"/>
              <a:t>Parametric data: Seisan</a:t>
            </a:r>
          </a:p>
          <a:p>
            <a:r>
              <a:rPr lang="nb-NO" sz="2800" dirty="0" smtClean="0"/>
              <a:t>Calibration data: Seisan, GSE, SAC, RESP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8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04_LysarkSkjerm03">
  <a:themeElements>
    <a:clrScheme name="UiB_04_LysarkSkjerm0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UiB_04_LysarkSkjerm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B_04_LysarkSkjerm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UiB_04_LysarkSkjerm03</Template>
  <TotalTime>5679</TotalTime>
  <Words>812</Words>
  <Application>Microsoft Office PowerPoint</Application>
  <PresentationFormat>On-screen Show (4:3)</PresentationFormat>
  <Paragraphs>169</Paragraphs>
  <Slides>42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UiB_04_LysarkSkjerm03</vt:lpstr>
      <vt:lpstr>The Seisan Earthquake Analysis Software</vt:lpstr>
      <vt:lpstr>Outline</vt:lpstr>
      <vt:lpstr>What is Seisan?</vt:lpstr>
      <vt:lpstr>What can you do with SEISAN (basic)</vt:lpstr>
      <vt:lpstr>What can you do with SEISAN (more advanced)</vt:lpstr>
      <vt:lpstr>Background</vt:lpstr>
      <vt:lpstr>Philosophy</vt:lpstr>
      <vt:lpstr>Seisan users</vt:lpstr>
      <vt:lpstr>Formats</vt:lpstr>
      <vt:lpstr>Directory structure</vt:lpstr>
      <vt:lpstr>Training and support</vt:lpstr>
      <vt:lpstr>Why people may like it</vt:lpstr>
      <vt:lpstr>NMSOP IS11.7:  Analysis of a local earthquake in Norway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Demonstration</vt:lpstr>
      <vt:lpstr>NMSOP IS11.7: Analysis of an intermediate earthquake in Colombia with teleseismic data</vt:lpstr>
      <vt:lpstr>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remarks</vt:lpstr>
      <vt:lpstr>Questions?</vt:lpstr>
    </vt:vector>
  </TitlesOfParts>
  <Company>IT-avd, 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lot</cp:lastModifiedBy>
  <cp:revision>223</cp:revision>
  <cp:lastPrinted>2012-11-19T14:53:20Z</cp:lastPrinted>
  <dcterms:created xsi:type="dcterms:W3CDTF">2004-11-18T12:41:29Z</dcterms:created>
  <dcterms:modified xsi:type="dcterms:W3CDTF">2014-10-08T15:45:19Z</dcterms:modified>
</cp:coreProperties>
</file>