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sldIdLst>
    <p:sldId id="256" r:id="rId2"/>
    <p:sldId id="285" r:id="rId3"/>
    <p:sldId id="271" r:id="rId4"/>
    <p:sldId id="309" r:id="rId5"/>
    <p:sldId id="301" r:id="rId6"/>
    <p:sldId id="272" r:id="rId7"/>
    <p:sldId id="270" r:id="rId8"/>
    <p:sldId id="273" r:id="rId9"/>
    <p:sldId id="302" r:id="rId10"/>
    <p:sldId id="312" r:id="rId11"/>
    <p:sldId id="313" r:id="rId12"/>
    <p:sldId id="314" r:id="rId13"/>
    <p:sldId id="275" r:id="rId14"/>
    <p:sldId id="311" r:id="rId15"/>
    <p:sldId id="269" r:id="rId16"/>
    <p:sldId id="303" r:id="rId17"/>
    <p:sldId id="277" r:id="rId18"/>
    <p:sldId id="278" r:id="rId19"/>
    <p:sldId id="279" r:id="rId20"/>
    <p:sldId id="280" r:id="rId21"/>
    <p:sldId id="304" r:id="rId22"/>
    <p:sldId id="320" r:id="rId23"/>
    <p:sldId id="315" r:id="rId24"/>
    <p:sldId id="316" r:id="rId25"/>
    <p:sldId id="307" r:id="rId26"/>
    <p:sldId id="318" r:id="rId27"/>
    <p:sldId id="283" r:id="rId28"/>
    <p:sldId id="321" r:id="rId29"/>
    <p:sldId id="322" r:id="rId30"/>
    <p:sldId id="317" r:id="rId31"/>
    <p:sldId id="319" r:id="rId32"/>
    <p:sldId id="308" r:id="rId33"/>
    <p:sldId id="294" r:id="rId34"/>
    <p:sldId id="295" r:id="rId35"/>
    <p:sldId id="296" r:id="rId36"/>
    <p:sldId id="299" r:id="rId37"/>
    <p:sldId id="300" r:id="rId38"/>
    <p:sldId id="290" r:id="rId39"/>
    <p:sldId id="323" r:id="rId40"/>
    <p:sldId id="292" r:id="rId41"/>
    <p:sldId id="293" r:id="rId42"/>
    <p:sldId id="289" r:id="rId43"/>
    <p:sldId id="291" r:id="rId44"/>
    <p:sldId id="324" r:id="rId45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724" y="-3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83057-0D66-4A59-B421-573CE5854E4E}" type="datetimeFigureOut">
              <a:rPr lang="nb-NO" smtClean="0"/>
              <a:pPr/>
              <a:t>01.02.2016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C595D-027F-4BC0-8AAE-9FA9CC904E48}" type="slidenum">
              <a:rPr lang="nb-NO" smtClean="0"/>
              <a:pPr/>
              <a:t>‹#›</a:t>
            </a:fld>
            <a:endParaRPr lang="nb-N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3284984"/>
            <a:ext cx="7772400" cy="722511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Volcano seismology</a:t>
            </a:r>
            <a:endParaRPr lang="nb-N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1640" y="4941168"/>
            <a:ext cx="6400800" cy="1752600"/>
          </a:xfrm>
        </p:spPr>
        <p:txBody>
          <a:bodyPr/>
          <a:lstStyle/>
          <a:p>
            <a:r>
              <a:rPr lang="nb-NO" dirty="0" smtClean="0">
                <a:solidFill>
                  <a:srgbClr val="C00000"/>
                </a:solidFill>
              </a:rPr>
              <a:t>Jens Havskov</a:t>
            </a:r>
            <a:endParaRPr lang="nb-NO" dirty="0">
              <a:solidFill>
                <a:srgbClr val="C00000"/>
              </a:solidFill>
            </a:endParaRPr>
          </a:p>
        </p:txBody>
      </p:sp>
      <p:pic>
        <p:nvPicPr>
          <p:cNvPr id="23554" name="Picture 2" descr="https://encrypted-tbn0.gstatic.com/images?q=tbn:ANd9GcSfpvdkgB7hYjc2Hei316Qg2NScn5EJQO0Hrfahiv9totvE02T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548680"/>
            <a:ext cx="4791509" cy="21662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Low frequency events</a:t>
            </a:r>
            <a:endParaRPr lang="nb-NO" dirty="0"/>
          </a:p>
        </p:txBody>
      </p:sp>
      <p:pic>
        <p:nvPicPr>
          <p:cNvPr id="73730" name="Picture 2" descr="fig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844824"/>
            <a:ext cx="2990850" cy="454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6012160" y="1484784"/>
            <a:ext cx="2736304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sz="2000" dirty="0" smtClean="0"/>
              <a:t>Example of a LF-wave group recorded at Mt. </a:t>
            </a:r>
            <a:r>
              <a:rPr lang="en-US" sz="2000" dirty="0" err="1" smtClean="0"/>
              <a:t>Merapi</a:t>
            </a:r>
            <a:r>
              <a:rPr lang="en-US" sz="2000" dirty="0" smtClean="0"/>
              <a:t>. Clearly the dominant frequency is around 1 Hz.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 b) shows an example of a LF event recorded at two different sites located at Redoubt volcano, Alaska The spindle shaped signal is also known as </a:t>
            </a:r>
            <a:r>
              <a:rPr lang="en-US" sz="2000" dirty="0" err="1" smtClean="0"/>
              <a:t>Tornillo</a:t>
            </a:r>
            <a:endParaRPr lang="nb-NO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107504" y="1772816"/>
            <a:ext cx="266429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Low frequency event caused by:</a:t>
            </a:r>
          </a:p>
          <a:p>
            <a:endParaRPr lang="en-US" sz="2000" dirty="0" smtClean="0"/>
          </a:p>
          <a:p>
            <a:r>
              <a:rPr lang="en-US" sz="2000" dirty="0" smtClean="0"/>
              <a:t>an opening and resonating crack when the magma is ascending towards the surface </a:t>
            </a:r>
          </a:p>
          <a:p>
            <a:endParaRPr lang="en-US" sz="2000" dirty="0" smtClean="0"/>
          </a:p>
          <a:p>
            <a:r>
              <a:rPr lang="en-US" sz="2000" dirty="0" smtClean="0"/>
              <a:t>existence of pressure transients within the fluid-gas mixture causing resonance phenomena within the magma itself 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nb-NO" dirty="0" smtClean="0"/>
              <a:t>Hybrid events</a:t>
            </a:r>
            <a:endParaRPr lang="nb-NO" dirty="0"/>
          </a:p>
        </p:txBody>
      </p:sp>
      <p:pic>
        <p:nvPicPr>
          <p:cNvPr id="74754" name="Picture 2" descr="fig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215538"/>
            <a:ext cx="7637115" cy="2988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1979712" y="4725144"/>
            <a:ext cx="49320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lphaLcParenR"/>
            </a:pPr>
            <a:r>
              <a:rPr lang="en-US" dirty="0" smtClean="0"/>
              <a:t> </a:t>
            </a:r>
            <a:r>
              <a:rPr lang="en-US" sz="2000" dirty="0" smtClean="0"/>
              <a:t>A Hybrid event  </a:t>
            </a:r>
          </a:p>
          <a:p>
            <a:pPr marL="342900" indent="-342900">
              <a:buAutoNum type="alphaLcParenR"/>
            </a:pPr>
            <a:r>
              <a:rPr lang="en-US" sz="2000" dirty="0" smtClean="0"/>
              <a:t> A Volcano-tectonic  (VT) event for comparison. The higher frequencies at the beginning of the Hybrid event are an obvious feature, while the later part shows the similarity with the VT event.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Explosion</a:t>
            </a:r>
            <a:endParaRPr lang="nb-NO" dirty="0"/>
          </a:p>
        </p:txBody>
      </p:sp>
      <p:pic>
        <p:nvPicPr>
          <p:cNvPr id="75778" name="Picture 2" descr="fig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530" y="1052736"/>
            <a:ext cx="4781020" cy="544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3"/>
          <p:cNvSpPr>
            <a:spLocks noChangeArrowheads="1"/>
          </p:cNvSpPr>
          <p:nvPr/>
        </p:nvSpPr>
        <p:spPr bwMode="auto">
          <a:xfrm>
            <a:off x="5292080" y="2204864"/>
            <a:ext cx="331135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An explosion signal recorded at Stromboli volcano, Italy. The seismic station was located just 400 m from the active vent. The dashed line gives a rough estimate of the onset of a sonic wave also visible as high (red) amplitudes in the time-frequency plot around 5 Hz.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Low frequency signals</a:t>
            </a:r>
            <a:endParaRPr lang="nb-NO" dirty="0"/>
          </a:p>
        </p:txBody>
      </p:sp>
      <p:pic>
        <p:nvPicPr>
          <p:cNvPr id="32770" name="Picture 2" descr="fig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174107" cy="507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508104" y="2204864"/>
            <a:ext cx="36358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dirty="0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4211960" y="1124744"/>
            <a:ext cx="38154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Both"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Very long-period signal (displacement) observed at three broadband stations during a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phreatic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eruption of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Aso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volcano. </a:t>
            </a: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(b) O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riginal velocity, band-pass filtered velocity and displacement seismogram of the same event observed at station TAK. The vertical line in b) indicates the onset of the eruption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3568" y="5842337"/>
            <a:ext cx="75243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Low frequency signals  are probably  caused by the interaction of hot magma/fluid with an aquifer situated in 1 - 1.5 km depth below the craters of </a:t>
            </a:r>
            <a:r>
              <a:rPr lang="en-US" sz="2000" dirty="0" err="1" smtClean="0"/>
              <a:t>Aso</a:t>
            </a:r>
            <a:r>
              <a:rPr lang="en-US" sz="2000" dirty="0" smtClean="0"/>
              <a:t> volcano.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nb-NO" dirty="0" smtClean="0"/>
              <a:t>Typical seismograms at a volcano</a:t>
            </a:r>
            <a:endParaRPr lang="nb-NO" dirty="0"/>
          </a:p>
        </p:txBody>
      </p:sp>
      <p:pic>
        <p:nvPicPr>
          <p:cNvPr id="71682" name="Picture 2" descr="https://upload.wikimedia.org/wikipedia/commons/f/f7/Four-types-seismogram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196752"/>
            <a:ext cx="4826988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Tremors</a:t>
            </a:r>
            <a:endParaRPr lang="nb-NO" dirty="0"/>
          </a:p>
        </p:txBody>
      </p:sp>
      <p:pic>
        <p:nvPicPr>
          <p:cNvPr id="26626" name="Picture 2" descr="http://i.ytimg.com/vi/JypTLDLABzM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2000240"/>
            <a:ext cx="8388190" cy="4718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latin typeface="Arial" pitchFamily="34" charset="0"/>
                <a:cs typeface="Arial" pitchFamily="34" charset="0"/>
              </a:rPr>
              <a:t>Continuous volcanic-seismic </a:t>
            </a:r>
            <a:r>
              <a:rPr lang="en-US" sz="3600" dirty="0" smtClean="0">
                <a:latin typeface="Arial" pitchFamily="34" charset="0"/>
                <a:cs typeface="Arial" pitchFamily="34" charset="0"/>
              </a:rPr>
              <a:t>signals or tremors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33794" name="Picture 2" descr="fig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6832"/>
            <a:ext cx="6175567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6084168" y="1556792"/>
            <a:ext cx="2879304" cy="4678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V</a:t>
            </a: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olcanic tremor at </a:t>
            </a:r>
            <a:r>
              <a:rPr kumimoji="0" lang="en-US" sz="20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Bromo</a:t>
            </a: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volcano (Indonesia) during a high activity phase at the end of 1995.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Large tremor amplitudes correlate with the eruption of heavy ash plumes while small tremor amplitudes appear during quiet steam emissions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L</a:t>
            </a:r>
            <a:r>
              <a:rPr lang="en-US" dirty="0" smtClean="0"/>
              <a:t>ow-viscous </a:t>
            </a:r>
            <a:r>
              <a:rPr lang="en-US" dirty="0"/>
              <a:t>two-phase flow and eruption tremor</a:t>
            </a:r>
            <a:endParaRPr lang="nb-NO" dirty="0"/>
          </a:p>
        </p:txBody>
      </p:sp>
      <p:pic>
        <p:nvPicPr>
          <p:cNvPr id="34818" name="Picture 2" descr="fig1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412776"/>
            <a:ext cx="542177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96136" y="3995678"/>
            <a:ext cx="320486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b) The normalized Fourier transform of a explosion quake type signal (black) and of a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noramalzed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power spectrum of six hour continuous recording (red). The overall similarity between the explosion quake and tremor signal types is obvious.</a:t>
            </a:r>
            <a:endParaRPr lang="nb-NO" sz="11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724128" y="1268760"/>
            <a:ext cx="3059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a) Explosion signals superimposed on the continuous signal of volcanic tremor at Stromboli volcano. The box marks the frequency band of weak but typical volcanic tremor band at Stromboli volcano.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229600" cy="1080120"/>
          </a:xfrm>
        </p:spPr>
        <p:txBody>
          <a:bodyPr>
            <a:normAutofit fontScale="90000"/>
          </a:bodyPr>
          <a:lstStyle/>
          <a:p>
            <a:r>
              <a:rPr lang="en-US" dirty="0"/>
              <a:t>Volcanic tremor (high-viscous - resonating gas phase)</a:t>
            </a:r>
            <a:r>
              <a:rPr lang="nb-NO" dirty="0"/>
              <a:t/>
            </a:r>
            <a:br>
              <a:rPr lang="nb-NO" dirty="0"/>
            </a:br>
            <a:r>
              <a:rPr lang="en-US" dirty="0"/>
              <a:t> 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35842" name="Picture 2" descr="fig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0528" y="1183230"/>
            <a:ext cx="5076056" cy="5674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5076056" y="2708920"/>
            <a:ext cx="3744416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</a:t>
            </a: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armonic tremor signal recorded at Mt. </a:t>
            </a:r>
            <a:r>
              <a:rPr kumimoji="0" lang="en-US" sz="2000" b="0" i="0" u="none" strike="noStrike" cap="none" normalizeH="0" baseline="0" dirty="0" err="1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Semeru</a:t>
            </a:r>
            <a:r>
              <a:rPr kumimoji="0" lang="en-US" sz="2000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Indonesia. Up to six overtones can be recognized starting with a fundamental mode located at roughly 0.8 Hz.</a:t>
            </a:r>
            <a:endParaRPr kumimoji="0" lang="nb-NO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9036496" cy="85010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Sequence of repeated seismic signals at Mt.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Merapi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volcano in 1996.</a:t>
            </a:r>
            <a:endParaRPr lang="nb-NO" dirty="0"/>
          </a:p>
        </p:txBody>
      </p:sp>
      <p:pic>
        <p:nvPicPr>
          <p:cNvPr id="36866" name="Picture 2" descr="fig14"/>
          <p:cNvPicPr>
            <a:picLocks noChangeAspect="1" noChangeArrowheads="1"/>
          </p:cNvPicPr>
          <p:nvPr/>
        </p:nvPicPr>
        <p:blipFill>
          <a:blip r:embed="rId2" cstate="print"/>
          <a:srcRect l="5404" t="6675" r="6798" b="39312"/>
          <a:stretch>
            <a:fillRect/>
          </a:stretch>
        </p:blipFill>
        <p:spPr bwMode="auto">
          <a:xfrm>
            <a:off x="0" y="1989687"/>
            <a:ext cx="5580112" cy="3711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652120" y="2636912"/>
            <a:ext cx="3491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a) Very regularly timed events before they merge together to form volcanic tremor (see b). </a:t>
            </a:r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5652120" y="4149080"/>
            <a:ext cx="33843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c) After some hours the tremor is replaced by a sequence of discrete events with slightly higher amplitudes than before. </a:t>
            </a:r>
            <a:endParaRPr lang="nb-NO" dirty="0"/>
          </a:p>
        </p:txBody>
      </p:sp>
      <p:sp>
        <p:nvSpPr>
          <p:cNvPr id="7" name="Rectangle 6"/>
          <p:cNvSpPr/>
          <p:nvPr/>
        </p:nvSpPr>
        <p:spPr>
          <a:xfrm>
            <a:off x="1043608" y="5877272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Seems that merged events are causing the volcanic tremor.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Active volcanos</a:t>
            </a:r>
            <a:endParaRPr lang="nb-NO" dirty="0"/>
          </a:p>
        </p:txBody>
      </p:sp>
      <p:pic>
        <p:nvPicPr>
          <p:cNvPr id="41986" name="Picture 2" descr="http://sisgeographyigcsewiki.wikispaces.com/file/view/worldvolcanomap.png/386016368/worldvolcanomap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132856"/>
            <a:ext cx="6724650" cy="4019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en-US" sz="4900" dirty="0"/>
              <a:t>Surface processes</a:t>
            </a:r>
            <a:r>
              <a:rPr lang="nb-NO" sz="4900" dirty="0"/>
              <a:t/>
            </a:r>
            <a:br>
              <a:rPr lang="nb-NO" sz="4900" dirty="0"/>
            </a:br>
            <a:r>
              <a:rPr lang="en-US" dirty="0"/>
              <a:t> </a:t>
            </a:r>
            <a:r>
              <a:rPr lang="nb-NO" dirty="0"/>
              <a:t/>
            </a:r>
            <a:br>
              <a:rPr lang="nb-NO" dirty="0"/>
            </a:br>
            <a:endParaRPr lang="nb-NO" dirty="0"/>
          </a:p>
        </p:txBody>
      </p:sp>
      <p:pic>
        <p:nvPicPr>
          <p:cNvPr id="37890" name="Picture 2" descr="fig1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2030" y="548680"/>
            <a:ext cx="3356036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211960" y="1268760"/>
            <a:ext cx="4320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Sequence of medium to larger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pyroclastic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flows recorded at Mt.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Merapi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volcano during the 1998 dome collapse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9512" y="6021288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Note the 6-hour time scale and that individual events last many minutes, longer than the seismograms of typical earthquakes.</a:t>
            </a:r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3923928" y="371703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Just before 4 hours, the largest </a:t>
            </a:r>
            <a:r>
              <a:rPr lang="en-US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pyroclastic</a:t>
            </a: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flow in the whole eruption sequence takes place and lasts for about 30 minutes.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Seismic instrumentation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772816"/>
            <a:ext cx="7200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Single short period stations </a:t>
            </a:r>
          </a:p>
          <a:p>
            <a:r>
              <a:rPr lang="nb-NO" sz="2000" dirty="0" smtClean="0"/>
              <a:t>Network of short period stations</a:t>
            </a:r>
          </a:p>
          <a:p>
            <a:r>
              <a:rPr lang="nb-NO" sz="2000" dirty="0" smtClean="0"/>
              <a:t>Broad band stations</a:t>
            </a:r>
          </a:p>
          <a:p>
            <a:r>
              <a:rPr lang="nb-NO" sz="2000" dirty="0" smtClean="0"/>
              <a:t>Sesmic array</a:t>
            </a:r>
          </a:p>
          <a:p>
            <a:r>
              <a:rPr lang="nb-NO" sz="2000" dirty="0" smtClean="0"/>
              <a:t>Temporary stations</a:t>
            </a:r>
            <a:endParaRPr lang="nb-NO" sz="2000" dirty="0"/>
          </a:p>
        </p:txBody>
      </p:sp>
      <p:pic>
        <p:nvPicPr>
          <p:cNvPr id="67588" name="Picture 4" descr="Why Aren't We Fully Monitoring These Active Volcanoes in the U.S.?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284984"/>
            <a:ext cx="4123552" cy="2742162"/>
          </a:xfrm>
          <a:prstGeom prst="rect">
            <a:avLst/>
          </a:prstGeom>
          <a:noFill/>
        </p:spPr>
      </p:pic>
      <p:pic>
        <p:nvPicPr>
          <p:cNvPr id="67590" name="Picture 6" descr="https://upload.wikimedia.org/wikipedia/commons/0/0f/Kinemetrics_seismograp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933056"/>
            <a:ext cx="3592150" cy="2694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/>
          <a:lstStyle/>
          <a:p>
            <a:r>
              <a:rPr lang="nb-NO" dirty="0" smtClean="0"/>
              <a:t>Small volcano observatory</a:t>
            </a:r>
            <a:endParaRPr lang="nb-NO" dirty="0"/>
          </a:p>
        </p:txBody>
      </p:sp>
      <p:pic>
        <p:nvPicPr>
          <p:cNvPr id="81922" name="Picture 2" descr="http://wovodat.phivolcs.dost.gov.ph/RIAS/volcmonit/volcmonit_img/image015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84784"/>
            <a:ext cx="5951306" cy="446348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971600" y="6021288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Data receiving center (</a:t>
            </a:r>
            <a:r>
              <a:rPr lang="en-US" sz="2000" dirty="0" err="1" smtClean="0"/>
              <a:t>Lignon</a:t>
            </a:r>
            <a:r>
              <a:rPr lang="en-US" sz="2000" dirty="0" smtClean="0"/>
              <a:t> Hill) for </a:t>
            </a:r>
            <a:r>
              <a:rPr lang="en-US" sz="2000" dirty="0" err="1" smtClean="0"/>
              <a:t>Mayon</a:t>
            </a:r>
            <a:r>
              <a:rPr lang="en-US" sz="2000" dirty="0" smtClean="0"/>
              <a:t> Volcano seismic network, </a:t>
            </a:r>
            <a:r>
              <a:rPr lang="en-US" sz="2000" dirty="0" err="1" smtClean="0"/>
              <a:t>Phillipines</a:t>
            </a:r>
            <a:r>
              <a:rPr lang="en-US" sz="2000" dirty="0" smtClean="0"/>
              <a:t> 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Example of a combined seismic array/network approach at Mt. </a:t>
            </a:r>
            <a:r>
              <a:rPr lang="en-US" sz="3200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Merapi</a:t>
            </a:r>
            <a:r>
              <a:rPr lang="en-US" sz="32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volcano.</a:t>
            </a:r>
            <a:endParaRPr lang="nb-NO" sz="3200" dirty="0"/>
          </a:p>
        </p:txBody>
      </p:sp>
      <p:pic>
        <p:nvPicPr>
          <p:cNvPr id="76802" name="Picture 2" descr="fig17"/>
          <p:cNvPicPr>
            <a:picLocks noChangeAspect="1" noChangeArrowheads="1"/>
          </p:cNvPicPr>
          <p:nvPr/>
        </p:nvPicPr>
        <p:blipFill>
          <a:blip r:embed="rId2" cstate="print"/>
          <a:srcRect l="3121" r="6645"/>
          <a:stretch>
            <a:fillRect/>
          </a:stretch>
        </p:blipFill>
        <p:spPr bwMode="auto">
          <a:xfrm>
            <a:off x="0" y="1484784"/>
            <a:ext cx="5220072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Rectangle 3"/>
          <p:cNvSpPr>
            <a:spLocks noChangeArrowheads="1"/>
          </p:cNvSpPr>
          <p:nvPr/>
        </p:nvSpPr>
        <p:spPr bwMode="auto">
          <a:xfrm>
            <a:off x="5292080" y="1844824"/>
            <a:ext cx="3672408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stars show the location of broadband seismometers, whereas the circles mark the position of three-component short-period seismometers, in total forming three small-aperture arrays.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The diamond symbols show the location of seismic acoustic stations (short-period sensors with a microphone array). </a:t>
            </a: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Array design</a:t>
            </a:r>
            <a:endParaRPr lang="nb-NO" dirty="0"/>
          </a:p>
        </p:txBody>
      </p:sp>
      <p:sp>
        <p:nvSpPr>
          <p:cNvPr id="3" name="Rectangle 2"/>
          <p:cNvSpPr/>
          <p:nvPr/>
        </p:nvSpPr>
        <p:spPr>
          <a:xfrm>
            <a:off x="2267744" y="2060848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dirty="0" smtClean="0"/>
              <a:t>Each array should consist of one three-component broadband seismometer as central station surrounded by three to six short-period, vertical-component seismometers .</a:t>
            </a:r>
          </a:p>
          <a:p>
            <a:endParaRPr lang="en-US" sz="2000" dirty="0" smtClean="0"/>
          </a:p>
          <a:p>
            <a:r>
              <a:rPr lang="en-US" sz="2000" dirty="0" smtClean="0"/>
              <a:t>Distance between array stations depends on the desired coherence band of the signals (how similar they are). </a:t>
            </a:r>
          </a:p>
          <a:p>
            <a:endParaRPr lang="en-US" sz="2000" dirty="0" smtClean="0"/>
          </a:p>
          <a:p>
            <a:r>
              <a:rPr lang="en-US" sz="2000" dirty="0" smtClean="0"/>
              <a:t>Ideally, the stations should be roughly 100 to 200 m apart from each other.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6" name="Picture 4" descr="http://image.slidesharecdn.com/naturaldisastersfc-150121032832-conversion-gate01/95/natural-disasters-18-638.jpg?cb=142181098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1887" y="116632"/>
            <a:ext cx="8972113" cy="58326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Seismic analysis and warning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1916832"/>
            <a:ext cx="66967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Watch the seismograms for events</a:t>
            </a:r>
          </a:p>
          <a:p>
            <a:endParaRPr lang="nb-NO" sz="2000" dirty="0" smtClean="0"/>
          </a:p>
          <a:p>
            <a:r>
              <a:rPr lang="nb-NO" sz="2000" dirty="0" smtClean="0"/>
              <a:t>Count events</a:t>
            </a:r>
          </a:p>
          <a:p>
            <a:r>
              <a:rPr lang="nb-NO" sz="2000" dirty="0" smtClean="0"/>
              <a:t> </a:t>
            </a:r>
          </a:p>
          <a:p>
            <a:r>
              <a:rPr lang="nb-NO" sz="2000" dirty="0" smtClean="0"/>
              <a:t>Spectral analysis</a:t>
            </a:r>
          </a:p>
          <a:p>
            <a:endParaRPr lang="nb-NO" sz="2000" dirty="0" smtClean="0"/>
          </a:p>
          <a:p>
            <a:r>
              <a:rPr lang="nb-NO" sz="2000" dirty="0" smtClean="0"/>
              <a:t>Real-time seismic amplitude measurements (RSAM)</a:t>
            </a:r>
          </a:p>
          <a:p>
            <a:endParaRPr lang="nb-NO" sz="2000" dirty="0" smtClean="0"/>
          </a:p>
          <a:p>
            <a:r>
              <a:rPr lang="nb-NO" sz="2000" dirty="0" smtClean="0"/>
              <a:t>Migration of hypocenters</a:t>
            </a:r>
          </a:p>
          <a:p>
            <a:endParaRPr lang="nb-NO" sz="2000" dirty="0" smtClean="0"/>
          </a:p>
          <a:p>
            <a:r>
              <a:rPr lang="nb-NO" sz="2000" dirty="0" smtClean="0"/>
              <a:t>Others more sophisticated</a:t>
            </a:r>
          </a:p>
          <a:p>
            <a:endParaRPr lang="nb-NO" sz="2000" dirty="0" smtClean="0"/>
          </a:p>
          <a:p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nb-NO" dirty="0" smtClean="0"/>
              <a:t>Count events</a:t>
            </a:r>
            <a:endParaRPr lang="nb-NO" dirty="0"/>
          </a:p>
        </p:txBody>
      </p:sp>
      <p:pic>
        <p:nvPicPr>
          <p:cNvPr id="40962" name="Picture 2" descr="fig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247075" cy="4454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395536" y="5373216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Event-type per day plot during the high activity of Mt. </a:t>
            </a:r>
            <a:r>
              <a:rPr lang="en-US" dirty="0" err="1"/>
              <a:t>Merapi</a:t>
            </a:r>
            <a:r>
              <a:rPr lang="en-US" dirty="0"/>
              <a:t> during July 1998. Note the increase of the three event classes before the onset of the first </a:t>
            </a:r>
            <a:r>
              <a:rPr lang="en-US" dirty="0" err="1"/>
              <a:t>pyroclastic</a:t>
            </a:r>
            <a:r>
              <a:rPr lang="en-US" dirty="0"/>
              <a:t> flow. Also note the similarity of the VT-B type event curve to the occurrence of </a:t>
            </a:r>
            <a:r>
              <a:rPr lang="en-US" dirty="0" err="1"/>
              <a:t>pyroclastic</a:t>
            </a:r>
            <a:r>
              <a:rPr lang="en-US" dirty="0"/>
              <a:t> </a:t>
            </a:r>
            <a:r>
              <a:rPr lang="en-US" dirty="0" smtClean="0"/>
              <a:t>flows.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Real-Time Seismic Amplitude Measurement (RSAM) </a:t>
            </a:r>
            <a:endParaRPr lang="nb-NO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996952"/>
            <a:ext cx="4025671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539552" y="1556792"/>
            <a:ext cx="79928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RSAM was designed for analog telemetry and consisted of an A/D converter, averaging of the seismic signal in 1 min or 10 min intervals and storing of the reduced data on the computer:</a:t>
            </a:r>
            <a:endParaRPr lang="nb-NO" sz="2000" dirty="0"/>
          </a:p>
        </p:txBody>
      </p:sp>
      <p:sp>
        <p:nvSpPr>
          <p:cNvPr id="5" name="Rectangle 4"/>
          <p:cNvSpPr/>
          <p:nvPr/>
        </p:nvSpPr>
        <p:spPr>
          <a:xfrm>
            <a:off x="1475656" y="4941168"/>
            <a:ext cx="62281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r>
              <a:rPr lang="en-US" sz="2000" i="1" dirty="0" smtClean="0"/>
              <a:t>T </a:t>
            </a:r>
            <a:r>
              <a:rPr lang="en-US" sz="2000" dirty="0" smtClean="0"/>
              <a:t>is the averaging interval (originally 1 or 10 min) and </a:t>
            </a:r>
            <a:r>
              <a:rPr lang="en-US" sz="2000" i="1" dirty="0" smtClean="0"/>
              <a:t>s(t)</a:t>
            </a:r>
            <a:r>
              <a:rPr lang="en-US" sz="2000" dirty="0" smtClean="0"/>
              <a:t> the sampled seismic trace. 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RSAM from Masaya volcano, Nicaragua</a:t>
            </a:r>
            <a:endParaRPr lang="nb-NO" dirty="0"/>
          </a:p>
        </p:txBody>
      </p:sp>
      <p:pic>
        <p:nvPicPr>
          <p:cNvPr id="79874" name="Picture 2" descr="http://volcano.si.edu/volcanoes/region14/nicarag/masaya/3706ma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770906"/>
            <a:ext cx="8180252" cy="5087094"/>
          </a:xfrm>
          <a:prstGeom prst="rect">
            <a:avLst/>
          </a:prstGeom>
          <a:noFill/>
        </p:spPr>
      </p:pic>
      <p:pic>
        <p:nvPicPr>
          <p:cNvPr id="79876" name="Picture 4" descr="Photo of this volcan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708920"/>
            <a:ext cx="2040161" cy="13356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Subduction zone volcano</a:t>
            </a:r>
            <a:endParaRPr lang="nb-NO" dirty="0"/>
          </a:p>
        </p:txBody>
      </p:sp>
      <p:pic>
        <p:nvPicPr>
          <p:cNvPr id="28674" name="Picture 2" descr="https://ideagirlseverestormpredictionswarnings.files.wordpress.com/2013/05/australia-plate-magma-melting-subducted-plate-volcanoes-pacific-plate-back-arc-kermadec-pelagic-sediments-oceanic-crust-mantle-map-tectonic-plates-move-earthquakes.jpg?w=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204864"/>
            <a:ext cx="5238750" cy="33623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Spectral analysis</a:t>
            </a:r>
            <a:endParaRPr lang="nb-NO" dirty="0"/>
          </a:p>
        </p:txBody>
      </p:sp>
      <p:pic>
        <p:nvPicPr>
          <p:cNvPr id="77826" name="Picture 2" descr="fig19"/>
          <p:cNvPicPr>
            <a:picLocks noChangeAspect="1" noChangeArrowheads="1"/>
          </p:cNvPicPr>
          <p:nvPr/>
        </p:nvPicPr>
        <p:blipFill>
          <a:blip r:embed="rId2" cstate="print"/>
          <a:srcRect l="6750" b="70750"/>
          <a:stretch>
            <a:fillRect/>
          </a:stretch>
        </p:blipFill>
        <p:spPr bwMode="auto">
          <a:xfrm>
            <a:off x="611560" y="1124744"/>
            <a:ext cx="688702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539552" y="4077072"/>
            <a:ext cx="7668344" cy="2523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T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he total power calculated in the frequency band between 0.6 - 3.0 Hz  from 01 - 19th July 1998 at Mt.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Merapi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Two of the visible peaks (i.e., day 9 and day 18) are associated with 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pyroclastic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flows, while the sharp peak visible at day 14 is caused by an regional earthquake.</a:t>
            </a: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LcParenR"/>
              <a:tabLst/>
            </a:pPr>
            <a:endParaRPr lang="en-US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Movement of hypocenters</a:t>
            </a:r>
            <a:endParaRPr lang="nb-NO" dirty="0"/>
          </a:p>
        </p:txBody>
      </p:sp>
      <p:pic>
        <p:nvPicPr>
          <p:cNvPr id="79874" name="Picture 2" descr="fig2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5572125" cy="402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5868144" y="1556792"/>
            <a:ext cx="2915816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r>
              <a:rPr kumimoji="0" lang="en-U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Mt. Pinatubo seismicity during May 6 to May 31. The seismic events are clearly clustering northwest of the volcanic center.</a:t>
            </a:r>
            <a:endParaRPr lang="en-US" dirty="0" smtClean="0" bmk="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228600" marR="0" lvl="0" indent="-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lphaUcParenR"/>
              <a:tabLst/>
            </a:pPr>
            <a:r>
              <a:rPr kumimoji="0" lang="en-US" b="0" i="0" u="none" strike="noStrike" cap="none" normalizeH="0" baseline="0" dirty="0" smtClean="0" bmk="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Shows the seismicity between June 1 to June 12 indicating a shift of the hypocenters to shallow depths and closer to the summit of Mt. Pinatubo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Hawai monitoring</a:t>
            </a:r>
            <a:endParaRPr lang="nb-NO" dirty="0"/>
          </a:p>
        </p:txBody>
      </p:sp>
      <p:pic>
        <p:nvPicPr>
          <p:cNvPr id="45058" name="Picture 2" descr="http://volcanoes.usgs.gov/Imgs/Gif/Drawings/AFM_instal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3888432" cy="2110864"/>
          </a:xfrm>
          <a:prstGeom prst="rect">
            <a:avLst/>
          </a:prstGeom>
          <a:noFill/>
        </p:spPr>
      </p:pic>
      <p:pic>
        <p:nvPicPr>
          <p:cNvPr id="45060" name="Picture 4" descr="http://hvo.wr.usgs.gov/howwork/subsidence/stage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1" y="4005064"/>
            <a:ext cx="3176311" cy="2376264"/>
          </a:xfrm>
          <a:prstGeom prst="rect">
            <a:avLst/>
          </a:prstGeom>
          <a:noFill/>
        </p:spPr>
      </p:pic>
      <p:pic>
        <p:nvPicPr>
          <p:cNvPr id="45062" name="Picture 6" descr="Diagram of Hawaiian volcano magma reservoir and deformation-monitoring stations before inflation begin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1340768"/>
            <a:ext cx="3168352" cy="2370310"/>
          </a:xfrm>
          <a:prstGeom prst="rect">
            <a:avLst/>
          </a:prstGeom>
          <a:noFill/>
        </p:spPr>
      </p:pic>
      <p:pic>
        <p:nvPicPr>
          <p:cNvPr id="45064" name="Picture 8" descr="Diagram of Hawaiian volcano magma reservoir and deformation-monitoring stations as a result of inflatio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3933056"/>
            <a:ext cx="3465067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82" name="Picture 2054"/>
          <p:cNvPicPr>
            <a:picLocks noChangeAspect="1" noChangeArrowheads="1"/>
          </p:cNvPicPr>
          <p:nvPr/>
        </p:nvPicPr>
        <p:blipFill>
          <a:blip r:embed="rId2" cstate="print"/>
          <a:srcRect t="9221" b="12908"/>
          <a:stretch>
            <a:fillRect/>
          </a:stretch>
        </p:blipFill>
        <p:spPr bwMode="auto">
          <a:xfrm>
            <a:off x="179512" y="1340768"/>
            <a:ext cx="5436096" cy="4489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0179" name="Rectangle 2051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228600"/>
            <a:ext cx="7848872" cy="381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Jan </a:t>
            </a:r>
            <a:r>
              <a:rPr lang="en-US" sz="3200" dirty="0" err="1" smtClean="0"/>
              <a:t>Mayen</a:t>
            </a:r>
            <a:r>
              <a:rPr lang="en-US" sz="3200" dirty="0" smtClean="0"/>
              <a:t> in the  </a:t>
            </a:r>
            <a:r>
              <a:rPr lang="en-US" sz="3200" dirty="0"/>
              <a:t>North Atlantic</a:t>
            </a:r>
          </a:p>
        </p:txBody>
      </p:sp>
      <p:sp>
        <p:nvSpPr>
          <p:cNvPr id="50181" name="Text Box 2053"/>
          <p:cNvSpPr txBox="1">
            <a:spLocks noChangeArrowheads="1"/>
          </p:cNvSpPr>
          <p:nvPr/>
        </p:nvSpPr>
        <p:spPr bwMode="auto">
          <a:xfrm>
            <a:off x="5652120" y="1844824"/>
            <a:ext cx="3335288" cy="3554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/>
              <a:t>Jan </a:t>
            </a:r>
            <a:r>
              <a:rPr lang="en-GB" dirty="0" err="1"/>
              <a:t>Mayen</a:t>
            </a:r>
            <a:r>
              <a:rPr lang="en-GB" dirty="0"/>
              <a:t> island is situated between the two main spreading ridges along the North </a:t>
            </a:r>
            <a:r>
              <a:rPr lang="en-GB" dirty="0" smtClean="0"/>
              <a:t>Atlantic. </a:t>
            </a:r>
          </a:p>
          <a:p>
            <a:pPr>
              <a:spcBef>
                <a:spcPct val="50000"/>
              </a:spcBef>
            </a:pPr>
            <a:r>
              <a:rPr lang="en-GB" dirty="0" smtClean="0"/>
              <a:t>It has the world’s northernmost volcano</a:t>
            </a:r>
            <a:endParaRPr lang="en-GB" dirty="0"/>
          </a:p>
          <a:p>
            <a:pPr>
              <a:spcBef>
                <a:spcPct val="50000"/>
              </a:spcBef>
            </a:pPr>
            <a:r>
              <a:rPr lang="en-GB" dirty="0"/>
              <a:t>Spreading along these two main ridge systems is slow at a rate of 15-17 mm/year.</a:t>
            </a:r>
          </a:p>
          <a:p>
            <a:pPr>
              <a:spcBef>
                <a:spcPct val="50000"/>
              </a:spcBef>
            </a:pPr>
            <a:r>
              <a:rPr lang="en-GB" dirty="0"/>
              <a:t>Jan </a:t>
            </a:r>
            <a:r>
              <a:rPr lang="en-GB" dirty="0" err="1"/>
              <a:t>Mayen</a:t>
            </a:r>
            <a:r>
              <a:rPr lang="en-GB" dirty="0"/>
              <a:t> is also at the northern end of the Jan </a:t>
            </a:r>
            <a:r>
              <a:rPr lang="en-GB" dirty="0" err="1"/>
              <a:t>Mayen</a:t>
            </a:r>
            <a:r>
              <a:rPr lang="en-GB" dirty="0"/>
              <a:t> fracture zone, possibly a micro-continent.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126876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Jan Mayen</a:t>
            </a:r>
            <a:endParaRPr lang="nb-NO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2699792" y="1556792"/>
            <a:ext cx="2592288" cy="18722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jens\MUSEUM\station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692696"/>
            <a:ext cx="3936380" cy="5571744"/>
          </a:xfrm>
          <a:prstGeom prst="rect">
            <a:avLst/>
          </a:prstGeom>
          <a:noFill/>
        </p:spPr>
      </p:pic>
      <p:sp>
        <p:nvSpPr>
          <p:cNvPr id="2355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" y="381000"/>
            <a:ext cx="6647656" cy="457200"/>
          </a:xfrm>
        </p:spPr>
        <p:txBody>
          <a:bodyPr>
            <a:noAutofit/>
          </a:bodyPr>
          <a:lstStyle/>
          <a:p>
            <a:r>
              <a:rPr lang="en-US" sz="2800" dirty="0"/>
              <a:t>Norwegian National Seismic Network</a:t>
            </a:r>
          </a:p>
        </p:txBody>
      </p:sp>
      <p:graphicFrame>
        <p:nvGraphicFramePr>
          <p:cNvPr id="23557" name="Object 5"/>
          <p:cNvGraphicFramePr>
            <a:graphicFrameLocks noChangeAspect="1"/>
          </p:cNvGraphicFramePr>
          <p:nvPr/>
        </p:nvGraphicFramePr>
        <p:xfrm>
          <a:off x="838200" y="3886200"/>
          <a:ext cx="2390775" cy="2695575"/>
        </p:xfrm>
        <a:graphic>
          <a:graphicData uri="http://schemas.openxmlformats.org/presentationml/2006/ole">
            <p:oleObj spid="_x0000_s32770" name="Punktgrafikkbilde" r:id="rId4" imgW="2390476" imgH="2695951" progId="PBrush">
              <p:embed/>
            </p:oleObj>
          </a:graphicData>
        </a:graphic>
      </p:graphicFrame>
      <p:sp>
        <p:nvSpPr>
          <p:cNvPr id="23560" name="Text Box 8"/>
          <p:cNvSpPr txBox="1">
            <a:spLocks noChangeArrowheads="1"/>
          </p:cNvSpPr>
          <p:nvPr/>
        </p:nvSpPr>
        <p:spPr bwMode="auto">
          <a:xfrm>
            <a:off x="990600" y="1828800"/>
            <a:ext cx="31242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/>
              <a:t>Seismic stations in Norway. Blue symbols are stations in Norwegian National Seismic Network, and red symbols are NORSAR arrays. Station JMIC is a CTBTO station operated by NORSAR </a:t>
            </a:r>
          </a:p>
        </p:txBody>
      </p:sp>
      <p:sp>
        <p:nvSpPr>
          <p:cNvPr id="23561" name="Text Box 9"/>
          <p:cNvSpPr txBox="1">
            <a:spLocks noChangeArrowheads="1"/>
          </p:cNvSpPr>
          <p:nvPr/>
        </p:nvSpPr>
        <p:spPr bwMode="auto">
          <a:xfrm>
            <a:off x="304800" y="4267200"/>
            <a:ext cx="16002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Jan Mayen  stations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533400"/>
          </a:xfrm>
        </p:spPr>
        <p:txBody>
          <a:bodyPr/>
          <a:lstStyle/>
          <a:p>
            <a:r>
              <a:rPr lang="nb-NO" sz="2800" dirty="0"/>
              <a:t>North Jan Mayen</a:t>
            </a:r>
          </a:p>
        </p:txBody>
      </p:sp>
      <p:pic>
        <p:nvPicPr>
          <p:cNvPr id="64515" name="Picture 3" descr="C:\jens\JMI\jmi-bilder\IMG_5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95400"/>
            <a:ext cx="8991600" cy="599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jmiky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838200"/>
            <a:ext cx="8624888" cy="5821363"/>
          </a:xfrm>
          <a:prstGeom prst="rect">
            <a:avLst/>
          </a:prstGeom>
          <a:noFill/>
        </p:spPr>
      </p:pic>
      <p:sp>
        <p:nvSpPr>
          <p:cNvPr id="399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0"/>
            <a:ext cx="6248400" cy="533400"/>
          </a:xfrm>
        </p:spPr>
        <p:txBody>
          <a:bodyPr/>
          <a:lstStyle/>
          <a:p>
            <a:r>
              <a:rPr lang="en-US" sz="2800"/>
              <a:t>Beerenberg and Eggøya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1695450" y="1866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nb-NO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1331640" y="332656"/>
            <a:ext cx="6781800" cy="60960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Seismogram of 1985 </a:t>
            </a:r>
            <a:r>
              <a:rPr lang="en-US" sz="2800" dirty="0" smtClean="0"/>
              <a:t>eruption predicted the eruption by 10 hours</a:t>
            </a:r>
            <a:endParaRPr lang="en-US" sz="2800" dirty="0"/>
          </a:p>
        </p:txBody>
      </p:sp>
      <p:pic>
        <p:nvPicPr>
          <p:cNvPr id="2970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7650" y="1371600"/>
            <a:ext cx="8896350" cy="5065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/>
          <a:lstStyle/>
          <a:p>
            <a:r>
              <a:rPr lang="nb-NO" dirty="0" smtClean="0"/>
              <a:t>Chichon, Mexico March 28, 1982</a:t>
            </a:r>
            <a:endParaRPr lang="nb-NO" dirty="0"/>
          </a:p>
        </p:txBody>
      </p:sp>
      <p:sp>
        <p:nvSpPr>
          <p:cNvPr id="6" name="Rectangle 5"/>
          <p:cNvSpPr/>
          <p:nvPr/>
        </p:nvSpPr>
        <p:spPr>
          <a:xfrm>
            <a:off x="4283968" y="429309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Past El </a:t>
            </a:r>
            <a:r>
              <a:rPr lang="en-US" dirty="0" err="1" smtClean="0"/>
              <a:t>Chichon</a:t>
            </a:r>
            <a:r>
              <a:rPr lang="en-US" dirty="0" smtClean="0"/>
              <a:t> Eruptions</a:t>
            </a:r>
          </a:p>
          <a:p>
            <a:endParaRPr lang="en-US" dirty="0" smtClean="0"/>
          </a:p>
          <a:p>
            <a:r>
              <a:rPr lang="en-US" dirty="0" smtClean="0"/>
              <a:t>1360 ± 100 years, 1190 ± 150, 780 AD ± 150, 590 AD ± 100, 480 AD ± 200, 190 AD ± 150, 20 BC ± 50, 700 BC ± 200, 1340 BC ± 150, 2030 BC ± 100, 6510 BC ± 75.</a:t>
            </a:r>
          </a:p>
          <a:p>
            <a:endParaRPr lang="en-US" dirty="0" smtClean="0"/>
          </a:p>
        </p:txBody>
      </p:sp>
      <p:pic>
        <p:nvPicPr>
          <p:cNvPr id="83970" name="Picture 2" descr="https://sites.google.com/site/bomgeography/_/rsrc/1255211677043/proofs/vocanic-destruction/volcano_proof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040708"/>
            <a:ext cx="3096344" cy="2022946"/>
          </a:xfrm>
          <a:prstGeom prst="rect">
            <a:avLst/>
          </a:prstGeom>
          <a:noFill/>
        </p:spPr>
      </p:pic>
      <p:pic>
        <p:nvPicPr>
          <p:cNvPr id="83972" name="Picture 4" descr="https://sites.google.com/site/bomgeography/_/rsrc/1255211691435/proofs/vocanic-destruction/volcano_proof_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1052736"/>
            <a:ext cx="3240360" cy="2181844"/>
          </a:xfrm>
          <a:prstGeom prst="rect">
            <a:avLst/>
          </a:prstGeom>
          <a:noFill/>
        </p:spPr>
      </p:pic>
      <p:pic>
        <p:nvPicPr>
          <p:cNvPr id="83974" name="Picture 6" descr="http://hvo.wr.usgs.gov/volcanowatch/uploads/image1-15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212976"/>
            <a:ext cx="2651787" cy="198884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683568" y="551723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1982 eruption of El </a:t>
            </a:r>
            <a:r>
              <a:rPr lang="en-US" dirty="0" err="1" smtClean="0"/>
              <a:t>Chichón</a:t>
            </a:r>
            <a:r>
              <a:rPr lang="en-US" dirty="0" smtClean="0"/>
              <a:t> is the largest volcanic disaster in modern Mexican history killing more than 2000 people</a:t>
            </a:r>
            <a:endParaRPr lang="nb-NO" dirty="0"/>
          </a:p>
        </p:txBody>
      </p:sp>
      <p:sp>
        <p:nvSpPr>
          <p:cNvPr id="14" name="TextBox 13"/>
          <p:cNvSpPr txBox="1"/>
          <p:nvPr/>
        </p:nvSpPr>
        <p:spPr>
          <a:xfrm>
            <a:off x="1619672" y="69269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Before</a:t>
            </a:r>
            <a:endParaRPr lang="nb-NO" dirty="0"/>
          </a:p>
        </p:txBody>
      </p:sp>
      <p:sp>
        <p:nvSpPr>
          <p:cNvPr id="15" name="TextBox 14"/>
          <p:cNvSpPr txBox="1"/>
          <p:nvPr/>
        </p:nvSpPr>
        <p:spPr>
          <a:xfrm>
            <a:off x="5580112" y="69269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/>
              <a:t>After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b-NO" dirty="0" smtClean="0"/>
              <a:t>Eruption could have been predicted</a:t>
            </a:r>
            <a:endParaRPr lang="nb-NO" dirty="0"/>
          </a:p>
        </p:txBody>
      </p:sp>
      <p:sp>
        <p:nvSpPr>
          <p:cNvPr id="4" name="Rectangle 3"/>
          <p:cNvSpPr/>
          <p:nvPr/>
        </p:nvSpPr>
        <p:spPr>
          <a:xfrm>
            <a:off x="1259632" y="1340768"/>
            <a:ext cx="626469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With more than 600 years since the last major eruption of El </a:t>
            </a:r>
            <a:r>
              <a:rPr lang="en-US" sz="2000" dirty="0" err="1" smtClean="0"/>
              <a:t>Chichón</a:t>
            </a:r>
            <a:r>
              <a:rPr lang="en-US" sz="2000" dirty="0" smtClean="0"/>
              <a:t>, few people were aware of the volcanic risk. Most presumed it to be a </a:t>
            </a:r>
            <a:r>
              <a:rPr lang="en-US" sz="2000" dirty="0" err="1" smtClean="0"/>
              <a:t>dorment</a:t>
            </a:r>
            <a:r>
              <a:rPr lang="en-US" sz="2000" dirty="0" smtClean="0"/>
              <a:t> volcano or extinct.</a:t>
            </a:r>
            <a:endParaRPr lang="nb-NO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1259632" y="2333685"/>
            <a:ext cx="612068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nb-NO" sz="2000" dirty="0" smtClean="0"/>
          </a:p>
          <a:p>
            <a:r>
              <a:rPr lang="nb-NO" sz="2000" dirty="0" smtClean="0"/>
              <a:t>However, there was a seismic network in the area monitoring dam induced seismicity and increased seismicity was observed during all of March</a:t>
            </a:r>
          </a:p>
          <a:p>
            <a:endParaRPr lang="nb-NO" sz="2000" dirty="0" smtClean="0"/>
          </a:p>
          <a:p>
            <a:r>
              <a:rPr lang="nb-NO" sz="2000" dirty="0" smtClean="0"/>
              <a:t>But</a:t>
            </a:r>
          </a:p>
          <a:p>
            <a:endParaRPr lang="nb-NO" sz="2000" dirty="0" smtClean="0"/>
          </a:p>
          <a:p>
            <a:r>
              <a:rPr lang="nb-NO" sz="2000" dirty="0" smtClean="0"/>
              <a:t>The operator of the network were not aware of what the seismicy indicated</a:t>
            </a:r>
          </a:p>
          <a:p>
            <a:endParaRPr lang="nb-NO" sz="2000" dirty="0" smtClean="0"/>
          </a:p>
          <a:p>
            <a:r>
              <a:rPr lang="nb-NO" sz="2000" dirty="0" smtClean="0"/>
              <a:t>The National University of Mexico scientists  visited in the beginning of every month, howevet  this was too late for this erupetion.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Spreading  volcanos</a:t>
            </a:r>
            <a:endParaRPr lang="nb-NO" dirty="0"/>
          </a:p>
        </p:txBody>
      </p:sp>
      <p:pic>
        <p:nvPicPr>
          <p:cNvPr id="62466" name="Picture 2" descr="http://icetimes.xnet.is/wp-content/uploads/2014/10/silfra-kofun-1024x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5810" y="1268760"/>
            <a:ext cx="3922646" cy="2604882"/>
          </a:xfrm>
          <a:prstGeom prst="rect">
            <a:avLst/>
          </a:prstGeom>
          <a:noFill/>
        </p:spPr>
      </p:pic>
      <p:pic>
        <p:nvPicPr>
          <p:cNvPr id="62468" name="Picture 4" descr="http://www.coolgeography.co.uk/GCSE/AQA/Restless%20Earth/Tectonics/Constructive_Margi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2924944"/>
            <a:ext cx="4972050" cy="366712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11560" y="4653136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Atlantic rift near Iceland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b-NO" dirty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0"/>
            <a:ext cx="4320480" cy="6269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88640"/>
            <a:ext cx="3781897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259632" y="1484784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Number 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of events/day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980728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 smtClean="0">
                <a:solidFill>
                  <a:srgbClr val="FF0000"/>
                </a:solidFill>
              </a:rPr>
              <a:t>Seismic </a:t>
            </a:r>
          </a:p>
          <a:p>
            <a:r>
              <a:rPr lang="nb-NO" dirty="0" smtClean="0">
                <a:solidFill>
                  <a:srgbClr val="FF0000"/>
                </a:solidFill>
              </a:rPr>
              <a:t>network</a:t>
            </a:r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8" name="5-Point Star 7"/>
          <p:cNvSpPr/>
          <p:nvPr/>
        </p:nvSpPr>
        <p:spPr>
          <a:xfrm>
            <a:off x="6732240" y="764704"/>
            <a:ext cx="360040" cy="360040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nb-NO" dirty="0" smtClean="0"/>
              <a:t>Event types at  El Chicon</a:t>
            </a:r>
            <a:endParaRPr lang="nb-NO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3486150" cy="462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99592" y="5733256"/>
            <a:ext cx="72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000" dirty="0" smtClean="0"/>
              <a:t>A sample seismogram of different types of events form El Chicon, distance from volcano is 65 km.</a:t>
            </a: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Heavy ash fall, 100 km away</a:t>
            </a:r>
            <a:endParaRPr lang="nb-NO" dirty="0"/>
          </a:p>
        </p:txBody>
      </p:sp>
      <p:pic>
        <p:nvPicPr>
          <p:cNvPr id="47106" name="Picture 2" descr="http://www.scielo.org.mx/img/revistas/geoint/v48n1/a3f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7613" y="1268759"/>
            <a:ext cx="7206755" cy="50624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b-NO" dirty="0" smtClean="0"/>
              <a:t>Local village of Francisco Leon, at 7 km distance, was destroyed</a:t>
            </a:r>
            <a:endParaRPr lang="nb-NO" dirty="0"/>
          </a:p>
        </p:txBody>
      </p:sp>
      <p:pic>
        <p:nvPicPr>
          <p:cNvPr id="49154" name="Picture 2" descr="http://www.wired.com/images_blogs/wiredscience/2012/03/a2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92896"/>
            <a:ext cx="8934403" cy="4683794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99592" y="1484784"/>
            <a:ext cx="70202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From 29th March to 4th April 1982 three large explosive eruptions occurred at El </a:t>
            </a:r>
            <a:r>
              <a:rPr lang="en-US" dirty="0" err="1" smtClean="0"/>
              <a:t>Chichon</a:t>
            </a:r>
            <a:r>
              <a:rPr lang="en-US" dirty="0" smtClean="0"/>
              <a:t> volcano. The second one destroyed the village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Conclusion</a:t>
            </a:r>
            <a:endParaRPr lang="nb-NO" dirty="0"/>
          </a:p>
        </p:txBody>
      </p:sp>
      <p:sp>
        <p:nvSpPr>
          <p:cNvPr id="3" name="TextBox 2"/>
          <p:cNvSpPr txBox="1"/>
          <p:nvPr/>
        </p:nvSpPr>
        <p:spPr>
          <a:xfrm>
            <a:off x="1691680" y="1916832"/>
            <a:ext cx="5400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smtClean="0"/>
              <a:t>Seismic monitoring is the simplest and cheapest way of predicting future volcanic erupetions and following the activity of a volcano.</a:t>
            </a:r>
          </a:p>
          <a:p>
            <a:endParaRPr lang="nb-NO" sz="2800" dirty="0" smtClean="0"/>
          </a:p>
          <a:p>
            <a:r>
              <a:rPr lang="nb-NO" sz="2800" dirty="0" smtClean="0"/>
              <a:t>Seismic monitoring should be complented by other monitoring methods.</a:t>
            </a:r>
            <a:endParaRPr lang="nb-NO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0"/>
            <a:ext cx="8229600" cy="1143000"/>
          </a:xfrm>
        </p:spPr>
        <p:txBody>
          <a:bodyPr/>
          <a:lstStyle/>
          <a:p>
            <a:r>
              <a:rPr lang="nb-NO" dirty="0" smtClean="0"/>
              <a:t>Iceland on a spreading axis</a:t>
            </a:r>
            <a:endParaRPr lang="nb-NO" dirty="0"/>
          </a:p>
        </p:txBody>
      </p:sp>
      <p:pic>
        <p:nvPicPr>
          <p:cNvPr id="33794" name="Picture 2" descr="https://upload.wikimedia.org/wikipedia/commons/thumb/9/90/Volcanic_system_of_Iceland-Map-en.svg/2000px-Volcanic_system_of_Iceland-Map-en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412776"/>
            <a:ext cx="6245912" cy="50591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nb-NO" sz="4900" dirty="0" smtClean="0"/>
              <a:t>Earthquakes</a:t>
            </a:r>
            <a:r>
              <a:rPr lang="nb-NO" dirty="0" smtClean="0"/>
              <a:t> at volcanos</a:t>
            </a:r>
            <a:endParaRPr lang="nb-NO" dirty="0"/>
          </a:p>
        </p:txBody>
      </p:sp>
      <p:pic>
        <p:nvPicPr>
          <p:cNvPr id="29698" name="Picture 2" descr="http://image.slidesharecdn.com/earthquakeanditshazards-150618120306-lva1-app6891/95/earthquake-and-its-hazards-15-638.jpg?cb=14472363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68760"/>
            <a:ext cx="6895825" cy="53285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1143000"/>
          </a:xfrm>
        </p:spPr>
        <p:txBody>
          <a:bodyPr/>
          <a:lstStyle/>
          <a:p>
            <a:r>
              <a:rPr lang="nb-NO" dirty="0" smtClean="0"/>
              <a:t>Earthquakes types at volcanos</a:t>
            </a:r>
            <a:endParaRPr lang="nb-NO" dirty="0"/>
          </a:p>
        </p:txBody>
      </p:sp>
      <p:pic>
        <p:nvPicPr>
          <p:cNvPr id="27650" name="Picture 2" descr="http://image.slidesharecdn.com/finalppteq-131023110605-phpapp01/95/earthquake-ppt-11-638.jpg?cb=138252722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196752"/>
            <a:ext cx="7540450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Earthquake swarm at a volcano</a:t>
            </a:r>
            <a:endParaRPr lang="nb-NO" dirty="0"/>
          </a:p>
        </p:txBody>
      </p:sp>
      <p:pic>
        <p:nvPicPr>
          <p:cNvPr id="30722" name="Picture 2" descr="http://correo.igepn.edu.ec/heli/heli/CONE_SHZ_EC_--.201404221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346075"/>
            <a:ext cx="5641280" cy="5511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nb-NO" dirty="0" smtClean="0"/>
              <a:t>Volcano tectonic events</a:t>
            </a:r>
            <a:endParaRPr lang="nb-NO" dirty="0"/>
          </a:p>
        </p:txBody>
      </p:sp>
      <p:pic>
        <p:nvPicPr>
          <p:cNvPr id="2050" name="Picture 2" descr="fig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340768"/>
            <a:ext cx="5538442" cy="53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771</TotalTime>
  <Words>1378</Words>
  <Application>Microsoft Office PowerPoint</Application>
  <PresentationFormat>On-screen Show (4:3)</PresentationFormat>
  <Paragraphs>134</Paragraphs>
  <Slides>44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Office Theme</vt:lpstr>
      <vt:lpstr>Punktgrafikkbilde</vt:lpstr>
      <vt:lpstr>Volcano seismology</vt:lpstr>
      <vt:lpstr>Active volcanos</vt:lpstr>
      <vt:lpstr>Subduction zone volcano</vt:lpstr>
      <vt:lpstr>Spreading  volcanos</vt:lpstr>
      <vt:lpstr>Iceland on a spreading axis</vt:lpstr>
      <vt:lpstr>Earthquakes at volcanos</vt:lpstr>
      <vt:lpstr>Earthquakes types at volcanos</vt:lpstr>
      <vt:lpstr>Earthquake swarm at a volcano</vt:lpstr>
      <vt:lpstr>Volcano tectonic events</vt:lpstr>
      <vt:lpstr>Low frequency events</vt:lpstr>
      <vt:lpstr>Hybrid events</vt:lpstr>
      <vt:lpstr>Explosion</vt:lpstr>
      <vt:lpstr>Low frequency signals</vt:lpstr>
      <vt:lpstr>Typical seismograms at a volcano</vt:lpstr>
      <vt:lpstr>Tremors</vt:lpstr>
      <vt:lpstr>Continuous volcanic-seismic signals or tremors </vt:lpstr>
      <vt:lpstr>Low-viscous two-phase flow and eruption tremor</vt:lpstr>
      <vt:lpstr>Volcanic tremor (high-viscous - resonating gas phase)   </vt:lpstr>
      <vt:lpstr>Sequence of repeated seismic signals at Mt. Merapi volcano in 1996.</vt:lpstr>
      <vt:lpstr>Surface processes   </vt:lpstr>
      <vt:lpstr>Seismic instrumentation</vt:lpstr>
      <vt:lpstr>Small volcano observatory</vt:lpstr>
      <vt:lpstr>Example of a combined seismic array/network approach at Mt. Merapi volcano.</vt:lpstr>
      <vt:lpstr>Array design</vt:lpstr>
      <vt:lpstr>Slide 25</vt:lpstr>
      <vt:lpstr>Seismic analysis and warning</vt:lpstr>
      <vt:lpstr>Count events</vt:lpstr>
      <vt:lpstr>Real-Time Seismic Amplitude Measurement (RSAM) </vt:lpstr>
      <vt:lpstr>RSAM from Masaya volcano, Nicaragua</vt:lpstr>
      <vt:lpstr>Spectral analysis</vt:lpstr>
      <vt:lpstr>Movement of hypocenters</vt:lpstr>
      <vt:lpstr>Hawai monitoring</vt:lpstr>
      <vt:lpstr>Jan Mayen in the  North Atlantic</vt:lpstr>
      <vt:lpstr>Norwegian National Seismic Network</vt:lpstr>
      <vt:lpstr>North Jan Mayen</vt:lpstr>
      <vt:lpstr>Beerenberg and Eggøya</vt:lpstr>
      <vt:lpstr>Seismogram of 1985 eruption predicted the eruption by 10 hours</vt:lpstr>
      <vt:lpstr>Chichon, Mexico March 28, 1982</vt:lpstr>
      <vt:lpstr>Eruption could have been predicted</vt:lpstr>
      <vt:lpstr>Slide 40</vt:lpstr>
      <vt:lpstr>Event types at  El Chicon</vt:lpstr>
      <vt:lpstr>Heavy ash fall, 100 km away</vt:lpstr>
      <vt:lpstr>Local village of Francisco Leon, at 7 km distance, was destroyed</vt:lpstr>
      <vt:lpstr>Conclusion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Volcano seismology</dc:title>
  <dc:creator>Jens</dc:creator>
  <cp:lastModifiedBy>jens</cp:lastModifiedBy>
  <cp:revision>52</cp:revision>
  <dcterms:created xsi:type="dcterms:W3CDTF">2016-01-22T16:16:51Z</dcterms:created>
  <dcterms:modified xsi:type="dcterms:W3CDTF">2016-02-01T20:47:55Z</dcterms:modified>
</cp:coreProperties>
</file>