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85" r:id="rId5"/>
    <p:sldId id="347" r:id="rId6"/>
    <p:sldId id="332" r:id="rId7"/>
    <p:sldId id="399" r:id="rId8"/>
    <p:sldId id="343" r:id="rId9"/>
    <p:sldId id="333" r:id="rId10"/>
    <p:sldId id="348" r:id="rId11"/>
    <p:sldId id="345" r:id="rId12"/>
    <p:sldId id="349" r:id="rId13"/>
    <p:sldId id="350" r:id="rId14"/>
    <p:sldId id="351" r:id="rId15"/>
    <p:sldId id="354" r:id="rId16"/>
    <p:sldId id="353" r:id="rId17"/>
    <p:sldId id="355" r:id="rId18"/>
    <p:sldId id="400" r:id="rId19"/>
    <p:sldId id="387" r:id="rId20"/>
    <p:sldId id="388" r:id="rId21"/>
    <p:sldId id="384" r:id="rId22"/>
    <p:sldId id="392" r:id="rId23"/>
    <p:sldId id="378" r:id="rId24"/>
    <p:sldId id="379" r:id="rId25"/>
    <p:sldId id="380" r:id="rId26"/>
    <p:sldId id="381" r:id="rId27"/>
    <p:sldId id="382" r:id="rId28"/>
    <p:sldId id="363" r:id="rId29"/>
    <p:sldId id="364" r:id="rId30"/>
    <p:sldId id="365" r:id="rId31"/>
    <p:sldId id="366" r:id="rId32"/>
    <p:sldId id="390" r:id="rId33"/>
    <p:sldId id="391" r:id="rId34"/>
    <p:sldId id="393" r:id="rId35"/>
    <p:sldId id="394" r:id="rId36"/>
    <p:sldId id="396" r:id="rId37"/>
    <p:sldId id="395" r:id="rId38"/>
    <p:sldId id="368" r:id="rId39"/>
    <p:sldId id="371" r:id="rId40"/>
    <p:sldId id="383" r:id="rId41"/>
    <p:sldId id="389" r:id="rId42"/>
    <p:sldId id="375" r:id="rId43"/>
    <p:sldId id="397" r:id="rId44"/>
    <p:sldId id="398" r:id="rId45"/>
  </p:sldIdLst>
  <p:sldSz cx="9144000" cy="6858000" type="screen4x3"/>
  <p:notesSz cx="6858000" cy="9144000"/>
  <p:defaultTextStyle>
    <a:defPPr>
      <a:defRPr lang="nb-NO"/>
    </a:defPPr>
    <a:lvl1pPr algn="ctr" rtl="0" fontAlgn="base">
      <a:spcBef>
        <a:spcPct val="0"/>
      </a:spcBef>
      <a:spcAft>
        <a:spcPct val="0"/>
      </a:spcAft>
      <a:defRPr sz="3600" kern="1200">
        <a:solidFill>
          <a:schemeClr val="tx1"/>
        </a:solidFill>
        <a:latin typeface="Arial" charset="0"/>
        <a:ea typeface="+mn-ea"/>
        <a:cs typeface="+mn-cs"/>
      </a:defRPr>
    </a:lvl1pPr>
    <a:lvl2pPr marL="457200" algn="ctr" rtl="0" fontAlgn="base">
      <a:spcBef>
        <a:spcPct val="0"/>
      </a:spcBef>
      <a:spcAft>
        <a:spcPct val="0"/>
      </a:spcAft>
      <a:defRPr sz="3600" kern="1200">
        <a:solidFill>
          <a:schemeClr val="tx1"/>
        </a:solidFill>
        <a:latin typeface="Arial" charset="0"/>
        <a:ea typeface="+mn-ea"/>
        <a:cs typeface="+mn-cs"/>
      </a:defRPr>
    </a:lvl2pPr>
    <a:lvl3pPr marL="914400" algn="ctr" rtl="0" fontAlgn="base">
      <a:spcBef>
        <a:spcPct val="0"/>
      </a:spcBef>
      <a:spcAft>
        <a:spcPct val="0"/>
      </a:spcAft>
      <a:defRPr sz="3600" kern="1200">
        <a:solidFill>
          <a:schemeClr val="tx1"/>
        </a:solidFill>
        <a:latin typeface="Arial" charset="0"/>
        <a:ea typeface="+mn-ea"/>
        <a:cs typeface="+mn-cs"/>
      </a:defRPr>
    </a:lvl3pPr>
    <a:lvl4pPr marL="1371600" algn="ctr" rtl="0" fontAlgn="base">
      <a:spcBef>
        <a:spcPct val="0"/>
      </a:spcBef>
      <a:spcAft>
        <a:spcPct val="0"/>
      </a:spcAft>
      <a:defRPr sz="3600" kern="1200">
        <a:solidFill>
          <a:schemeClr val="tx1"/>
        </a:solidFill>
        <a:latin typeface="Arial" charset="0"/>
        <a:ea typeface="+mn-ea"/>
        <a:cs typeface="+mn-cs"/>
      </a:defRPr>
    </a:lvl4pPr>
    <a:lvl5pPr marL="1828800" algn="ctr"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144"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8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1268413"/>
            <a:ext cx="7772400" cy="1470025"/>
          </a:xfrm>
        </p:spPr>
        <p:txBody>
          <a:bodyPr/>
          <a:lstStyle>
            <a:lvl1pPr algn="ctr">
              <a:defRPr sz="4000" b="1">
                <a:solidFill>
                  <a:schemeClr val="bg1"/>
                </a:solidFill>
              </a:defRPr>
            </a:lvl1pPr>
          </a:lstStyle>
          <a:p>
            <a:pPr lvl="0"/>
            <a:r>
              <a:rPr lang="nb-NO" noProof="0" smtClean="0"/>
              <a:t>Klikk for å redigere tittelstil</a:t>
            </a:r>
          </a:p>
        </p:txBody>
      </p:sp>
      <p:sp>
        <p:nvSpPr>
          <p:cNvPr id="3075" name="Rectangle 3"/>
          <p:cNvSpPr>
            <a:spLocks noGrp="1" noChangeArrowheads="1"/>
          </p:cNvSpPr>
          <p:nvPr>
            <p:ph type="subTitle" idx="1"/>
          </p:nvPr>
        </p:nvSpPr>
        <p:spPr>
          <a:xfrm>
            <a:off x="1371600" y="2924175"/>
            <a:ext cx="6400800" cy="1584325"/>
          </a:xfrm>
        </p:spPr>
        <p:txBody>
          <a:bodyPr/>
          <a:lstStyle>
            <a:lvl1pPr marL="0" indent="0" algn="ctr">
              <a:buFontTx/>
              <a:buNone/>
              <a:defRPr>
                <a:solidFill>
                  <a:schemeClr val="bg1"/>
                </a:solidFill>
              </a:defRPr>
            </a:lvl1pPr>
          </a:lstStyle>
          <a:p>
            <a:pPr lvl="0"/>
            <a:r>
              <a:rPr lang="nb-NO" noProof="0" smtClean="0"/>
              <a:t>Klikk for å redigere undertittelstil i malen</a:t>
            </a:r>
          </a:p>
        </p:txBody>
      </p:sp>
      <p:sp>
        <p:nvSpPr>
          <p:cNvPr id="4" name="Rectangle 4"/>
          <p:cNvSpPr>
            <a:spLocks noGrp="1" noChangeArrowheads="1"/>
          </p:cNvSpPr>
          <p:nvPr>
            <p:ph type="dt" sz="half" idx="10"/>
          </p:nvPr>
        </p:nvSpPr>
        <p:spPr>
          <a:xfrm>
            <a:off x="457200" y="6245225"/>
            <a:ext cx="2133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nb-NO"/>
          </a:p>
        </p:txBody>
      </p:sp>
      <p:sp>
        <p:nvSpPr>
          <p:cNvPr id="5" name="Rectangle 5"/>
          <p:cNvSpPr>
            <a:spLocks noGrp="1" noChangeArrowheads="1"/>
          </p:cNvSpPr>
          <p:nvPr>
            <p:ph type="ftr" sz="quarter" idx="11"/>
          </p:nvPr>
        </p:nvSpPr>
        <p:spPr>
          <a:xfrm>
            <a:off x="3124200" y="6245225"/>
            <a:ext cx="2895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nb-NO"/>
          </a:p>
        </p:txBody>
      </p:sp>
      <p:sp>
        <p:nvSpPr>
          <p:cNvPr id="6" name="Rectangle 6"/>
          <p:cNvSpPr>
            <a:spLocks noGrp="1" noChangeArrowheads="1"/>
          </p:cNvSpPr>
          <p:nvPr>
            <p:ph type="sldNum" sz="quarter" idx="12"/>
          </p:nvPr>
        </p:nvSpPr>
        <p:spPr>
          <a:xfrm>
            <a:off x="6553200" y="6245225"/>
            <a:ext cx="2133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chemeClr val="bg1"/>
                </a:solidFill>
              </a:defRPr>
            </a:lvl1pPr>
          </a:lstStyle>
          <a:p>
            <a:pPr>
              <a:defRPr/>
            </a:pPr>
            <a:fld id="{B81D925C-176A-421B-84BD-153792731E2C}" type="slidenum">
              <a:rPr lang="nb-NO"/>
              <a:pPr>
                <a:defRPr/>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D3D15C63-058B-44B6-9AB1-DD31836AAC20}" type="slidenum">
              <a:rPr lang="nb-NO"/>
              <a:pPr>
                <a:defRPr/>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33375"/>
            <a:ext cx="2058988" cy="5616575"/>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57200" y="333375"/>
            <a:ext cx="6029325" cy="561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E6E34229-46A6-4F4C-BC9F-3EF265A2AA37}" type="slidenum">
              <a:rPr lang="nb-NO"/>
              <a:pPr>
                <a:defRPr/>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62AF963A-4985-41BD-A91F-7EDF9D7B9BC7}"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3FA63F7F-87D4-4297-8B9F-C1945FE72838}"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57200" y="1125538"/>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125538"/>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6512F5BE-A561-4A65-9A77-D80AE58BD18E}"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AC5E25B0-9E4B-477C-AF80-5548FCF358BC}"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4"/>
          <p:cNvSpPr>
            <a:spLocks noGrp="1" noChangeArrowheads="1"/>
          </p:cNvSpPr>
          <p:nvPr>
            <p:ph type="dt" sz="half" idx="10"/>
          </p:nvPr>
        </p:nvSpPr>
        <p:spPr>
          <a:ln/>
        </p:spPr>
        <p:txBody>
          <a:bodyPr/>
          <a:lstStyle>
            <a:lvl1pPr>
              <a:defRPr/>
            </a:lvl1pPr>
          </a:lstStyle>
          <a:p>
            <a:pPr>
              <a:defRPr/>
            </a:pPr>
            <a:endParaRPr lang="nb-NO"/>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fld id="{75EF89EC-91C3-4070-87F5-171B372BB6A0}" type="slidenum">
              <a:rPr lang="nb-NO"/>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3" name="Rectangle 5"/>
          <p:cNvSpPr>
            <a:spLocks noGrp="1" noChangeArrowheads="1"/>
          </p:cNvSpPr>
          <p:nvPr>
            <p:ph type="ftr" sz="quarter" idx="11"/>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A06DA39D-3A14-4C41-9701-B842B50735B6}" type="slidenum">
              <a:rPr lang="nb-NO"/>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7299904A-682E-495D-AF77-56286D2F0084}" type="slidenum">
              <a:rPr lang="nb-NO"/>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0C3E2DFE-A7F5-488A-A486-02FC37C1B5A7}"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333375"/>
            <a:ext cx="8229600" cy="6334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Rectangle 3"/>
          <p:cNvSpPr>
            <a:spLocks noGrp="1" noChangeArrowheads="1"/>
          </p:cNvSpPr>
          <p:nvPr>
            <p:ph type="body" idx="1"/>
          </p:nvPr>
        </p:nvSpPr>
        <p:spPr bwMode="auto">
          <a:xfrm>
            <a:off x="457200" y="1125538"/>
            <a:ext cx="8229600" cy="4824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457200" y="6269038"/>
            <a:ext cx="2133600" cy="449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nb-NO"/>
          </a:p>
        </p:txBody>
      </p:sp>
      <p:sp>
        <p:nvSpPr>
          <p:cNvPr id="1029" name="Rectangle 5"/>
          <p:cNvSpPr>
            <a:spLocks noGrp="1" noChangeArrowheads="1"/>
          </p:cNvSpPr>
          <p:nvPr>
            <p:ph type="ftr" sz="quarter" idx="3"/>
          </p:nvPr>
        </p:nvSpPr>
        <p:spPr bwMode="auto">
          <a:xfrm>
            <a:off x="3124200" y="6267450"/>
            <a:ext cx="2895600" cy="449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nb-NO"/>
          </a:p>
        </p:txBody>
      </p:sp>
      <p:sp>
        <p:nvSpPr>
          <p:cNvPr id="1030" name="Rectangle 6"/>
          <p:cNvSpPr>
            <a:spLocks noGrp="1" noChangeArrowheads="1"/>
          </p:cNvSpPr>
          <p:nvPr>
            <p:ph type="sldNum" sz="quarter" idx="4"/>
          </p:nvPr>
        </p:nvSpPr>
        <p:spPr bwMode="auto">
          <a:xfrm>
            <a:off x="6553200" y="6269038"/>
            <a:ext cx="1403350" cy="449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39602690-5904-4D49-9505-24164FADDBFC}"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noFill/>
        </p:spPr>
        <p:txBody>
          <a:bodyPr anchor="b"/>
          <a:lstStyle/>
          <a:p>
            <a:pPr eaLnBrk="1" hangingPunct="1"/>
            <a:r>
              <a:rPr lang="en-US" sz="3600" dirty="0" smtClean="0">
                <a:solidFill>
                  <a:schemeClr val="tx1"/>
                </a:solidFill>
              </a:rPr>
              <a:t>Seismic phases and </a:t>
            </a:r>
            <a:br>
              <a:rPr lang="en-US" sz="3600" dirty="0" smtClean="0">
                <a:solidFill>
                  <a:schemeClr val="tx1"/>
                </a:solidFill>
              </a:rPr>
            </a:br>
            <a:r>
              <a:rPr lang="en-US" sz="3600" dirty="0" smtClean="0">
                <a:solidFill>
                  <a:schemeClr val="tx1"/>
                </a:solidFill>
              </a:rPr>
              <a:t>earthquake location</a:t>
            </a:r>
            <a:endParaRPr lang="nb-NO" sz="3600" b="0" dirty="0" smtClean="0">
              <a:solidFill>
                <a:schemeClr val="tx1"/>
              </a:solidFill>
            </a:endParaRPr>
          </a:p>
        </p:txBody>
      </p:sp>
      <p:sp>
        <p:nvSpPr>
          <p:cNvPr id="3075" name="Subtitle 1"/>
          <p:cNvSpPr>
            <a:spLocks noGrp="1"/>
          </p:cNvSpPr>
          <p:nvPr>
            <p:ph type="subTitle" idx="1"/>
          </p:nvPr>
        </p:nvSpPr>
        <p:spPr>
          <a:xfrm>
            <a:off x="1331640" y="3645024"/>
            <a:ext cx="6400800" cy="1584325"/>
          </a:xfrm>
        </p:spPr>
        <p:txBody>
          <a:bodyPr/>
          <a:lstStyle/>
          <a:p>
            <a:pPr eaLnBrk="1" hangingPunct="1"/>
            <a:r>
              <a:rPr lang="nb-NO" sz="3200" dirty="0" smtClean="0">
                <a:solidFill>
                  <a:schemeClr val="tx1"/>
                </a:solidFill>
              </a:rPr>
              <a:t>Jens Havskov</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nb-NO" dirty="0" smtClean="0"/>
              <a:t>Travel times for two layer model</a:t>
            </a:r>
            <a:endParaRPr lang="en-US" dirty="0" smtClean="0"/>
          </a:p>
        </p:txBody>
      </p:sp>
      <p:pic>
        <p:nvPicPr>
          <p:cNvPr id="28674" name="Picture 2"/>
          <p:cNvPicPr>
            <a:picLocks noChangeAspect="1" noChangeArrowheads="1"/>
          </p:cNvPicPr>
          <p:nvPr/>
        </p:nvPicPr>
        <p:blipFill>
          <a:blip r:embed="rId2" cstate="print"/>
          <a:srcRect/>
          <a:stretch>
            <a:fillRect/>
          </a:stretch>
        </p:blipFill>
        <p:spPr bwMode="auto">
          <a:xfrm>
            <a:off x="2267744" y="3284984"/>
            <a:ext cx="4162152" cy="2686480"/>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1403648" y="1268760"/>
            <a:ext cx="5991384"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nb-NO" dirty="0" smtClean="0"/>
              <a:t>Explosion, 16 km, ML=0.6</a:t>
            </a: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467544" y="1916832"/>
            <a:ext cx="8150919" cy="3582516"/>
          </a:xfrm>
          <a:prstGeom prst="rect">
            <a:avLst/>
          </a:prstGeom>
          <a:noFill/>
          <a:ln w="9525">
            <a:noFill/>
            <a:miter lim="800000"/>
            <a:headEnd/>
            <a:tailEnd/>
          </a:ln>
        </p:spPr>
      </p:pic>
      <p:sp>
        <p:nvSpPr>
          <p:cNvPr id="5" name="TextBox 4"/>
          <p:cNvSpPr txBox="1"/>
          <p:nvPr/>
        </p:nvSpPr>
        <p:spPr>
          <a:xfrm>
            <a:off x="899592" y="5733256"/>
            <a:ext cx="6696744" cy="707886"/>
          </a:xfrm>
          <a:prstGeom prst="rect">
            <a:avLst/>
          </a:prstGeom>
          <a:noFill/>
        </p:spPr>
        <p:txBody>
          <a:bodyPr wrap="square" rtlCol="0">
            <a:spAutoFit/>
          </a:bodyPr>
          <a:lstStyle/>
          <a:p>
            <a:pPr algn="just"/>
            <a:r>
              <a:rPr lang="nb-NO" sz="2000" dirty="0" smtClean="0"/>
              <a:t>Rg is a surface wave at very short distances. When observed, it indicates that the souce is at the surface.</a:t>
            </a:r>
            <a:endParaRPr lang="nb-NO"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333375"/>
            <a:ext cx="8964488" cy="633413"/>
          </a:xfrm>
        </p:spPr>
        <p:txBody>
          <a:bodyPr/>
          <a:lstStyle/>
          <a:p>
            <a:pPr algn="ctr"/>
            <a:r>
              <a:rPr lang="nb-NO" dirty="0" smtClean="0"/>
              <a:t>Local earthquake, distance 6 km, depth 2.5 km, ML=3.4</a:t>
            </a:r>
            <a:endParaRPr lang="en-US" dirty="0" smtClean="0"/>
          </a:p>
        </p:txBody>
      </p:sp>
      <p:pic>
        <p:nvPicPr>
          <p:cNvPr id="29698" name="Picture 2"/>
          <p:cNvPicPr>
            <a:picLocks noChangeAspect="1" noChangeArrowheads="1"/>
          </p:cNvPicPr>
          <p:nvPr/>
        </p:nvPicPr>
        <p:blipFill>
          <a:blip r:embed="rId2" cstate="print"/>
          <a:srcRect/>
          <a:stretch>
            <a:fillRect/>
          </a:stretch>
        </p:blipFill>
        <p:spPr bwMode="auto">
          <a:xfrm>
            <a:off x="2195736" y="1340768"/>
            <a:ext cx="4320480" cy="47319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nb-NO" dirty="0" smtClean="0"/>
              <a:t>Local earthquake, ML=1.5</a:t>
            </a:r>
            <a:endParaRPr lang="en-US" dirty="0" smtClean="0"/>
          </a:p>
        </p:txBody>
      </p:sp>
      <p:pic>
        <p:nvPicPr>
          <p:cNvPr id="30722" name="Picture 2"/>
          <p:cNvPicPr>
            <a:picLocks noChangeAspect="1" noChangeArrowheads="1"/>
          </p:cNvPicPr>
          <p:nvPr/>
        </p:nvPicPr>
        <p:blipFill>
          <a:blip r:embed="rId2" cstate="print"/>
          <a:srcRect/>
          <a:stretch>
            <a:fillRect/>
          </a:stretch>
        </p:blipFill>
        <p:spPr bwMode="auto">
          <a:xfrm>
            <a:off x="1547664" y="1196752"/>
            <a:ext cx="5620585"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nb-NO" dirty="0" smtClean="0"/>
              <a:t>Local earthquake, 149 km, ML=3.3</a:t>
            </a:r>
            <a:endParaRPr lang="en-US" dirty="0" smtClean="0"/>
          </a:p>
        </p:txBody>
      </p:sp>
      <p:pic>
        <p:nvPicPr>
          <p:cNvPr id="31746" name="Picture 2"/>
          <p:cNvPicPr>
            <a:picLocks noChangeAspect="1" noChangeArrowheads="1"/>
          </p:cNvPicPr>
          <p:nvPr/>
        </p:nvPicPr>
        <p:blipFill>
          <a:blip r:embed="rId2" cstate="print"/>
          <a:srcRect/>
          <a:stretch>
            <a:fillRect/>
          </a:stretch>
        </p:blipFill>
        <p:spPr bwMode="auto">
          <a:xfrm>
            <a:off x="539552" y="1628800"/>
            <a:ext cx="7676216" cy="3816424"/>
          </a:xfrm>
          <a:prstGeom prst="rect">
            <a:avLst/>
          </a:prstGeom>
          <a:noFill/>
          <a:ln w="9525">
            <a:noFill/>
            <a:miter lim="800000"/>
            <a:headEnd/>
            <a:tailEnd/>
          </a:ln>
        </p:spPr>
      </p:pic>
      <p:sp>
        <p:nvSpPr>
          <p:cNvPr id="5" name="TextBox 4"/>
          <p:cNvSpPr txBox="1"/>
          <p:nvPr/>
        </p:nvSpPr>
        <p:spPr>
          <a:xfrm>
            <a:off x="539552" y="5733256"/>
            <a:ext cx="7488832" cy="400110"/>
          </a:xfrm>
          <a:prstGeom prst="rect">
            <a:avLst/>
          </a:prstGeom>
          <a:noFill/>
        </p:spPr>
        <p:txBody>
          <a:bodyPr wrap="square" rtlCol="0">
            <a:spAutoFit/>
          </a:bodyPr>
          <a:lstStyle/>
          <a:p>
            <a:r>
              <a:rPr lang="nb-NO" sz="2000" dirty="0" smtClean="0"/>
              <a:t>Lg is a high frequency (1 Hz) surface wave at regional distances</a:t>
            </a:r>
            <a:endParaRPr lang="nb-NO"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nb-NO" dirty="0" smtClean="0"/>
              <a:t>T-wave recording, ML=4.7</a:t>
            </a:r>
            <a:endParaRPr lang="en-US" dirty="0" smtClean="0"/>
          </a:p>
        </p:txBody>
      </p:sp>
      <p:pic>
        <p:nvPicPr>
          <p:cNvPr id="33794" name="Picture 2"/>
          <p:cNvPicPr>
            <a:picLocks noChangeAspect="1" noChangeArrowheads="1"/>
          </p:cNvPicPr>
          <p:nvPr/>
        </p:nvPicPr>
        <p:blipFill>
          <a:blip r:embed="rId2" cstate="print"/>
          <a:srcRect/>
          <a:stretch>
            <a:fillRect/>
          </a:stretch>
        </p:blipFill>
        <p:spPr bwMode="auto">
          <a:xfrm>
            <a:off x="467544" y="2276872"/>
            <a:ext cx="7356987" cy="2213331"/>
          </a:xfrm>
          <a:prstGeom prst="rect">
            <a:avLst/>
          </a:prstGeom>
          <a:noFill/>
          <a:ln w="9525">
            <a:noFill/>
            <a:miter lim="800000"/>
            <a:headEnd/>
            <a:tailEnd/>
          </a:ln>
        </p:spPr>
      </p:pic>
      <p:sp>
        <p:nvSpPr>
          <p:cNvPr id="33795" name="Rectangle 3"/>
          <p:cNvSpPr>
            <a:spLocks noChangeArrowheads="1"/>
          </p:cNvSpPr>
          <p:nvPr/>
        </p:nvSpPr>
        <p:spPr bwMode="auto">
          <a:xfrm>
            <a:off x="251520" y="4702586"/>
            <a:ext cx="777686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Earthquake on the Mid-Atlantic ridge in the Greenland Sea recorded on the west coast of Norway. The signal is filtered 5-10 Hz.</a:t>
            </a:r>
            <a:r>
              <a:rPr kumimoji="0" lang="nb-NO" sz="1800" i="0" u="none" strike="noStrike" cap="none" normalizeH="0" baseline="0" dirty="0" smtClean="0">
                <a:ln>
                  <a:noFill/>
                </a:ln>
                <a:solidFill>
                  <a:schemeClr val="tx1"/>
                </a:solidFill>
                <a:effectLst/>
                <a:latin typeface="Arial" pitchFamily="34" charset="0"/>
                <a:cs typeface="Arial" pitchFamily="34" charset="0"/>
              </a:rPr>
              <a:t> </a:t>
            </a:r>
          </a:p>
        </p:txBody>
      </p:sp>
      <p:sp>
        <p:nvSpPr>
          <p:cNvPr id="6" name="TextBox 5"/>
          <p:cNvSpPr txBox="1"/>
          <p:nvPr/>
        </p:nvSpPr>
        <p:spPr>
          <a:xfrm>
            <a:off x="683568" y="1268760"/>
            <a:ext cx="7272808" cy="1015663"/>
          </a:xfrm>
          <a:prstGeom prst="rect">
            <a:avLst/>
          </a:prstGeom>
          <a:noFill/>
        </p:spPr>
        <p:txBody>
          <a:bodyPr wrap="square" rtlCol="0">
            <a:spAutoFit/>
          </a:bodyPr>
          <a:lstStyle/>
          <a:p>
            <a:pPr algn="just"/>
            <a:r>
              <a:rPr lang="nb-NO" sz="2000" dirty="0" smtClean="0"/>
              <a:t>T-waves are sonic waves trapped in the </a:t>
            </a:r>
            <a:r>
              <a:rPr lang="en-US" sz="2000" dirty="0" smtClean="0"/>
              <a:t>SOFAR (Sound Fixing And Ranging) channel</a:t>
            </a:r>
            <a:r>
              <a:rPr lang="nb-NO" sz="2000" dirty="0" smtClean="0"/>
              <a:t> in the ocean and traveling with the velocity of P-waves in water, 1.5 km/s</a:t>
            </a:r>
            <a:endParaRPr lang="nb-NO"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nb-NO" dirty="0" smtClean="0"/>
              <a:t>T-waves?</a:t>
            </a:r>
            <a:endParaRPr lang="en-US" dirty="0" smtClean="0"/>
          </a:p>
        </p:txBody>
      </p:sp>
      <p:pic>
        <p:nvPicPr>
          <p:cNvPr id="32770" name="Picture 2"/>
          <p:cNvPicPr>
            <a:picLocks noChangeAspect="1" noChangeArrowheads="1"/>
          </p:cNvPicPr>
          <p:nvPr/>
        </p:nvPicPr>
        <p:blipFill>
          <a:blip r:embed="rId2" cstate="print"/>
          <a:srcRect/>
          <a:stretch>
            <a:fillRect/>
          </a:stretch>
        </p:blipFill>
        <p:spPr bwMode="auto">
          <a:xfrm>
            <a:off x="928958" y="1052736"/>
            <a:ext cx="7337576" cy="4608512"/>
          </a:xfrm>
          <a:prstGeom prst="rect">
            <a:avLst/>
          </a:prstGeom>
          <a:noFill/>
          <a:ln w="9525">
            <a:noFill/>
            <a:miter lim="800000"/>
            <a:headEnd/>
            <a:tailEnd/>
          </a:ln>
        </p:spPr>
      </p:pic>
      <p:sp>
        <p:nvSpPr>
          <p:cNvPr id="5" name="TextBox 4"/>
          <p:cNvSpPr txBox="1"/>
          <p:nvPr/>
        </p:nvSpPr>
        <p:spPr>
          <a:xfrm>
            <a:off x="539552" y="5877272"/>
            <a:ext cx="7272808" cy="707886"/>
          </a:xfrm>
          <a:prstGeom prst="rect">
            <a:avLst/>
          </a:prstGeom>
          <a:noFill/>
        </p:spPr>
        <p:txBody>
          <a:bodyPr wrap="square" rtlCol="0">
            <a:spAutoFit/>
          </a:bodyPr>
          <a:lstStyle/>
          <a:p>
            <a:pPr algn="just"/>
            <a:r>
              <a:rPr lang="nb-NO" sz="2000" dirty="0" smtClean="0"/>
              <a:t>If only T-waves are detected, they are hard to identify due to the low velocity</a:t>
            </a:r>
            <a:endParaRPr lang="nb-NO"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a:r>
              <a:rPr lang="nb-NO" dirty="0" smtClean="0"/>
              <a:t>Regional earthquake, 2300 km, M=7.5</a:t>
            </a:r>
            <a:endParaRPr lang="en-US" dirty="0" smtClean="0"/>
          </a:p>
        </p:txBody>
      </p:sp>
      <p:pic>
        <p:nvPicPr>
          <p:cNvPr id="51201" name="Picture 1"/>
          <p:cNvPicPr>
            <a:picLocks noChangeAspect="1" noChangeArrowheads="1"/>
          </p:cNvPicPr>
          <p:nvPr/>
        </p:nvPicPr>
        <p:blipFill>
          <a:blip r:embed="rId2" cstate="print"/>
          <a:srcRect/>
          <a:stretch>
            <a:fillRect/>
          </a:stretch>
        </p:blipFill>
        <p:spPr bwMode="auto">
          <a:xfrm>
            <a:off x="683568" y="1772816"/>
            <a:ext cx="7755316"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dirty="0" smtClean="0"/>
              <a:t>Signals from different kinds of seismic sources</a:t>
            </a:r>
            <a:endParaRPr lang="nb-NO" dirty="0"/>
          </a:p>
        </p:txBody>
      </p:sp>
      <p:pic>
        <p:nvPicPr>
          <p:cNvPr id="1026" name="Picture 2"/>
          <p:cNvPicPr>
            <a:picLocks noChangeAspect="1" noChangeArrowheads="1"/>
          </p:cNvPicPr>
          <p:nvPr/>
        </p:nvPicPr>
        <p:blipFill>
          <a:blip r:embed="rId2" cstate="print"/>
          <a:srcRect/>
          <a:stretch>
            <a:fillRect/>
          </a:stretch>
        </p:blipFill>
        <p:spPr bwMode="auto">
          <a:xfrm>
            <a:off x="611560" y="1628800"/>
            <a:ext cx="4600575" cy="4762500"/>
          </a:xfrm>
          <a:prstGeom prst="rect">
            <a:avLst/>
          </a:prstGeom>
          <a:noFill/>
          <a:ln w="9525">
            <a:noFill/>
            <a:miter lim="800000"/>
            <a:headEnd/>
            <a:tailEnd/>
          </a:ln>
        </p:spPr>
      </p:pic>
      <p:sp>
        <p:nvSpPr>
          <p:cNvPr id="4" name="TextBox 3"/>
          <p:cNvSpPr txBox="1"/>
          <p:nvPr/>
        </p:nvSpPr>
        <p:spPr>
          <a:xfrm>
            <a:off x="5148064" y="1196752"/>
            <a:ext cx="3672408" cy="5016758"/>
          </a:xfrm>
          <a:prstGeom prst="rect">
            <a:avLst/>
          </a:prstGeom>
          <a:noFill/>
        </p:spPr>
        <p:txBody>
          <a:bodyPr wrap="square" rtlCol="0">
            <a:spAutoFit/>
          </a:bodyPr>
          <a:lstStyle/>
          <a:p>
            <a:pPr algn="l"/>
            <a:r>
              <a:rPr lang="en-US" sz="2000" dirty="0"/>
              <a:t>Based on nearly 30 years of seismic monitoring, the seismic signatures above represent the most common events that cause the ground to vibrate at the volcano. The overall shape of each seismic signature is easy to see by comparing the amplitude (height of waveform), frequency (width from peak to peak within waveform), and duration (length of waveform) of each signature. The "tic" marks on each signature represent 1 minute in time</a:t>
            </a:r>
            <a:endParaRPr lang="nb-NO"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dirty="0" smtClean="0"/>
              <a:t>Free oscillations of the Earth</a:t>
            </a:r>
            <a:endParaRPr lang="nb-NO" dirty="0"/>
          </a:p>
        </p:txBody>
      </p:sp>
      <p:sp>
        <p:nvSpPr>
          <p:cNvPr id="54274" name="AutoShape 2" descr="data:image/jpeg;base64,/9j/4AAQSkZJRgABAQAAAQABAAD/2wCEAAkGBxAPDxUPEBIPDw8PEBQQDxAQDxAOFBAPFREWFhQUFBUYHCggGBolIRUVIjUiJSorLi4uFyEzRDMsNyguLysBCgoKBQUFDgUFDisZExkrKysrKysrKysrKysrKysrKysrKysrKysrKysrKysrKysrKysrKysrKysrKysrKysrK//AABEIANgA0wMBIgACEQEDEQH/xAAcAAEAAgMBAQEAAAAAAAAAAAAABAUDBgcCAQj/xABJEAACAgEDAgQDBAYECA8AAAABAgADEQQSIQUxBhMiQRRRYQcjMnEzQlKBkaEVU7HRJDVDY3OSk8EIFhdEVGJydIKElLTCxNL/xAAUAQEAAAAAAAAAAAAAAAAAAAAA/8QAFBEBAAAAAAAAAAAAAAAAAAAAAP/aAAwDAQACEQMRAD8A7jERAROZ/ar4813RLKfLTSX1arzPLD13K9fl+XuDEWYbPmDkAfl7l4u8f63outor1tWlv0Wpzi+hbqHUKyiwlCz5KhgdvvkciB0yIiAiIgIiICIiAiIgIiICIiAiIgIiICIiAiIgIiICaZrPtI0dVloZNSdPptUmj1GsFWaKr3DZBOc4UrhiBwXX5ibnOB9apf4LqvStj/H6rrnn6bT7fVfTdYrI9fsV21OSey8ZIzAl/wDCa/5h/wCb/wDrzc+sfZ03UddVq+papdTTpwRXo69M2nr5IPqJtckEgZ9zgDOBPH2g/Zxb1q1Gt1opqo3eRUmjDFN4Tfuc2+okoPYYm79MpuSpV1FqX2jO61KfIDc8ejc2Dj6/wgaf/wAqGk+J09Bo1gq11vl6TVmpVpv9YTcmW3bdxX27MD2IM3qcW8Q+OtFrOq1tYupt0/S7c6OnT1Nceo65mCq649O1Co2nuS3B5xO0wEREBEQTARNV6x43opGKla9zuCnIrTKjOWPLAHjBCnOQRkczTNb4s11x5uCoD+GmoUqw7eoFmbkdxuMDrVtqopZmVVUFmZiFCqBkkk9gJV/8aenf9N0P/q6P/wBTjt9YssFzgPch3Jaw3WIQxZdrn1DBPHPHGO08a42lHNeGuIO0u3Bc/rMefnn6wOyjxRocevU005zhdQ3wrEA4JC27SRkEZAxkEdwZL0HVNPqMmi+i8Jjf5NqW7c5xnaTjOD/CfnbwhpNRTUyXbWUsWrYNuOSSHDfvGf3mXOo0yWACxEsCElA6h9pOMlc9idq/6o+UDvkTiui6zq6P0epvAzuw9hvBJGOfMz/CbP0j7Q3BCayoMP6+gnJ5ON1J7cYGVY5POAOwdDiROmdTo1SeZRYlqg7WKHJRsA7XHdWwwODg8iS4CIiAiIgIiICIiAiIgIiICIiAiJTeIuvJpEPKm0jKqfVtznBYAjOcHC5G7aeQASAz9b63To1zYQXZWauoMivYEGW27iOBkf6wHcicv8Qdeu1pZLGU0knFaqyIUyNoZSx3Ec8nvnsOAKfrXWka1rLn+9cDCbvMtZckKAo5PJPYAZJ4HaRRfqHz5dS1rj0vexBz3/Rrzj8yD34gTzkkkkkk5JJyST3JPznmx1QFnZUUclmYKAPqT2kb+imf9Lfc4IIKVkUJjORjb6sj/tSRR0WhTu8tWbG0u481iPqzZJgRbOtaVcZvqOc42N5nb57c4ni7VabVVPWC9iOCjGum58Ej5hCARkH+Eu6qAowoCj5KAB/ATJ5cDS/CehTRVO1nmeY7Eu3w+oAWtc7eSvA7t7d/pLdOuaRjgXJk/Pco/eSMCX3lzyUgVen1lNpIrtqsIGSEsRyB8zgzMVjUdIocbWpqYd8eWv8AdI56Qq58t7qskH0WFgAvYBXyoH0AgSdLa9NguqZqrVwA6HBIBJCt7MvJ9JyOZ0Lwv43S4inV7KbiypXYCdl7HAGePu3J42kkHIwSTgcvFeqrxk1agcZO06d+/J4JU8e3H5zGvUayRXaGpd8qK7l27zxkK34X7gcEwP0NE534R8ZOrpptWwatylVF2DvDs21FtOTuyWUBsDHGc5JHRICIiAiIgIiICIiAiIgIia/13xGKnOlo2PqxUbGazI0+krGPvdU+RtUA525BbHtnMD34x8RV9O0rXMV81gU06Nz5l5U7F25BbtnaDk4OOZxjqPUdZr7tz+dp6ieDitrWyB6ixOFzhc+nPpxgDAEi1GuvOrvubV6ixEHnPV5JRNuRWlePuwCTkfMmSUWBC0mmSk7a6n9RG6wbWJzjlmZtx9v4Sc7lTgJY/Gcrsx+XLCZkSSK64GBiQAQjtn9VduRx75IEzITs3bHz+x6d3f8APH85KrqkhKoEKkkqW2OpGfS23c2BnjBI/nPtBLHBrsTA7vswfpwxlmtM9imBUq5LbfKtAyRuIr2/nw2cfunyxiG2+XYRx6xs2jP5tnj8pceTPDUwKbUMVOBXY/Gcpsx+XLCYryVAIR2z7LtyOPfJEuXqkd6oFQzHbu2OD+x6d3f88fzkdwHQ7q2wP1HCEtgewyRLeyuRrEga98M6g+SHRcfobtrVMOcqpBLITnHuPpOifZz42N1n9H6w7NQFzpzYfVag7pu7WEckEckAgjKknVHWRdTQHGD7HKkEhkYHIZWHKsDggjkYgd7ic+8HeJ7atMvxTG3S1P8ADvrHbNmnswNo1QCgGvBU+cOAHUMAVZp0AHMD7ERAREQEREBESn8SdWfToK9Oq267Ubk0lLZ2s4xussxyKkBBY8ewHLKCHnqvUrHsOj0ZHxO0NdcV3po627M4/WsPO1PfGTwOdY8Y21aOhen1bibAb77HXzWtOQAbXPd3bLZwcCvsuVm1dE6VT03TMPMJGWv1WpvcbrbNv3l1rHgcKPoAoHYTk+u6i2rtbUOr1m07/LcnNeQAFI/VICqCPmIGBBJFazHWJKqWBkqSS6q55pSTaa4CqqSq6p7qqkuuqBgWmZBTJiVTIKYEDyZ4amWfkzw1MCpemRrKpcWVSLbVApra5EtSXF1Ug3VwKqxJHdZYWpIliwJfhnqq6TVK1mPh7x5Gp3Y2itjhXfPG1Sec4AVmPtN1NQ6Gu5WsfpbP66iGsPTy7cNWQM/D88qfw9wccTm1i54PY8GdT8DdT+M0IW3D2UltNeGG7dtA2lsjB3IyH3/ER3BgbJE1jp9jdP1Q0bknRalsdOYncabQjNZpWPfZhSyE5wAy5GEE2eAiIgIiIHi61UUu7KiIpZ2YhVVQMkkngAD3mv8AhrTnUW2dTsy3xChNErKw8nRDkEK43I1p9bdsgVjGVnrxa63eV00gt8ezC0DcMaOra153AjGd1acHP3uQDg42BQAMDgDgAcYEDXPHvUBTpQhYob7BWpGc5VWswCO34PfjuJy5SScnJJOSTySfmZtX2lasvq0qyCtNIIAAI8y1ybNx9mArpxjBxY2chhNWrEDPWsmUrI9Qk6hYEihJYU1yPQksaEgZaa5MrrnylJMrSB5SuZBXMyJMgSBG8ueGrk3ZPDJArrK5FtrlpYki2pAp7q5AvSXNySuvSBT3JIVqy0vWQLlgQHE2L7OtcKtaaiQBqqtoyQM2VEso57nDWcD6/KUFgmOjVnT216lSQdPatpwASawcWoM8ZZDYufbdnuIHZOv9KTW6azTOSvmL6LB+Kq1SGrtXkcqwVh+UweGeqtqamWwbdTpbW02qX5XIAdwwMYZWRxjsHx3BAt5reupGk6lXqwwWrXKuj1AJRV89Sx0tnJHqOXr/AFic1gAYMDZIiICIiBrvSPv+o6vUHONMK9BUCGXGFF9zD1bWDGysZwCPKmxTXfAVvm6Eaje7rq7r9VWX/EtVt7tWjcnlVKjvjibFA4/4uvL667OcrYVz7EBVAI5x2wM8fhlbWJ5uv812tzlbXa6v07D5Vrm2sMMD1bXGfrnk95kqgSqRLChZCpEsNOIE/TrLKhZB04lnQIEqlZNrWYKRJlYge0WZAs+oJkAgY9s8MskYnhhAh2LItqyfYJFtECrvWV2oWW94lbqBAqNQsrrhLXUCVt4gV9okW1cgj5jEmWiRXgdi8MarztFRZz6qEzk5OQoBJP7pi8X6F79DclQJvWvzdNhlQ/FVEWUYZuB60Xnj8xIX2dXl+m1Zx921tS449FdzoufrhRNlIgQui9RTV6arUpyl9SWr3HDKD7gH+UTU+h+KtJo6PhNTqNDpbdPbdT5DXV1mupL3FI27uM1hD++fIG9REQOTeH/DnWUbpb06tG6ZXp62NSqKzVv05Ytam4ecN23HqyCeFHJl2/Ruuf0w19erqq0Hl1eYHrDpe2CHCU7iVYbRlty+3cZEvvs+1Zu6To7CApOkqGB29KBf902CBwTS/o6sdvh6P2z/AJBP2uf4yZVIel/R1f8Ad6Pdj/kE/a5kyqBNoljp5XUSx08C008sqJW6eWVECwpkyuQ6ZMrMCQkygTEkyiAInhp7JnhoGF5Ftkp5FtgQL5XaiWN5ldqIFXqJW3yy1Erb4EC2RHku2RHgdL+zP/Fqf6fU/wDurJtU483QurazooXp2rFKizV79MFFTXj4h/SL+4Jwwx6Qd3J4zLbxN4Z63fb086TVDTnT1MNRcPQK/wBB6WQM3nk7W4I2naQSMwOJ/av/AI71n+n/APgs+zL9onR9Y3VdSTXdqD5uGur07hbGCKGIC5A5B4iB+sYiIGv+CmK0WUFa6zpdXqKBVXtAqq80vQuFOB929Zx8iOBNgmu6U/D9Vsq4FfUKBqahitc6mgivUdvUxKPpzz+wfrNigcQ6hp/Kvsr7bLbAFwo8tPMby0ABOAE2ADjjHAnyqWXjHS+XrrjyfMs3E8fiNaNgDvwGX8+ZV1mBPpMsNOZWUmWFDQLbTmWdBlRp2llQ0C1pMmVmVtLSbW0CahmQGRkaZA0DNmeGM87p4ZoHlzItpmWxpFtaBGvaVuoMmXtK7UNAg6gytvMnahpXXGBEtMivJFpkPUPhSfkCf4CB1f7P9OK+m04JPmB7jn2NtjOR+Q3YmwscDPyGZC6HpPI0tNO3aa6kUrndhgo3c+/OZB8Z6h10T11Flv1RXR0MpdSll7CsWBkBK7Axfd7bIETwTUbdBVf5juNSbdSpceoJfe9qK3J5UOF7+0TYtLp1qrWpOErRUUf9VRgf2RAyxEQKPxfXYtA1NCmy/RONQlalgbUUEW1DBGSyFwM5GcHBIEtdDq676kuqYPVai2VuM4ZGGQefzmeax0Q/AapunEbdNaDf09uwBLMbtKOwG3IZFX9TP7MDXvtR0hXUUajnZajUNkjC2ITZXgd/UrW5P+bX5zU6zOr+NND52jfAJav7wY3ZwPxfhBYjbnhQScYwc4nJamyMjkHkHvkQJ1TSbS0razJlLQLeh5Y0WSlpeWFNkC5pskyuyVFNkmV2QLRLJkFkr0smUWQJfmTy1kjeZPLWQMllkiW2RZZIltkDxfZK+95muskC94Ee95AuaSLnkK1oGCwx0/RHU6mnTgAi29BYDnBoVt9wJHIyiuoPzYcjuPDmbV9mWi36m3UYBShPJDZ7WvtYqB9F2k5/bX58B0ma4yfF9TByDR0tfYkZ6hdWQQeOdlLj3x/hHbI4n+IeqnTVAIvmam9jTpKf63UFSQCfZQAWY+yqe/aevD3SV0emWgMbGBZ7bCMG26xy9thHtuZmOBwM47QLKIiAiIgJW+IOkrrNO1JY1uCtlFoGTTqK2D1Wgdm2sAcHg4x7yyiBUdA6s1wNF6irW0BRqKvY54F1R/WqbBwfoQcEEDlnW+mro9S+mRSldZHkgnP3JGUx9Byv/h+c6l4h6K2pFdlNp02q0776LwgswDgPW65G+tgBlcjlVPdRNU8Uquroey1BpuodPXdqq1w+/S4b1oxx5lJOWVuCuGGAdykNQQyVU0hYIJBBBBwQRggjuCJmraBZ1PJtNkqa3kuqyBcVWyXXbKeu2Sq7YFslsyi2Va3TILoFgbZ4a2Q/OnhroEl7ZFttmJ7ZGstgfbrJCusn22yRLbIHi15EsaZLHkd2gYrrAoLHgAEk/Qd51ToNFfS+meZftq2VtqtWwBJ37csTxliAFUDvhVUdhNC8NLp1sfW6tlTSdPAtdnG5TqD+iUD9Zx+IKATnYe+Jv+j0lmusXValWr09TB9HpHGCWB9Op1A/b91Q/g4Y+vhA8+HdNZqbf6T1Vb02vWatLprME6XTbydzcnF1npLYxwEXnbk7JEQEREBERAREQEquu9Bp1gRnL130MX0+oqIS2hyMEq2OVOBlTlWwMgy1iBw7r3Tr+m2Y1gqSu21hTfSNunO7lawGbcjnFh2Y2qAAGaeFM7N1rpdWs076e0ApYpXOFJU44ZcgjI7zhfWfBo6drPQqh/x1h9/lugyCaW3Er+IA53Y4yOQSFrW0k1vNWf4VrVs1FYqvBXabSQNy5K7XB2tjbn/dLLWdLovYNdWrsBtBJYYXJOOD9TA2CuySEtmv6nQU3ItdiB0rwUUk+nA2jsflM1WgoWk6cVqKDnNeTg5OT757wNgW2e/NlBo+n0VVtTXWqV2Z3oC2G3KFOcn5ACfendM02mYtTWtbMNrEFjkZzjkwL/zZ5Ns1+no2lS3z1pVbdzPvBbO5s7j3xzk/xn3U9L01lovepWuUqwclsgoQVPfHGBAuWtmB7JU9S6XptQwe6pbGC7QSWGFyTjg/UzzrtBTci12IHSvBRST6cDA7H5QJ9jyNY8h/AUik6cIBSc5rycctuPvnvK+34TS1tSAqrZndSm53csoBwgy3YfwEC1dpDsuZnFFFb6jUuCa6K8FmwMksTwi/U/zPEp9L09gSaqxolfCDb97fYSfSoHKqSSAB6iT+YnZvs+8G1dNqNm3/AAm9R5rdyqk7thbuxBPJPv8AIcQMPhPwU1VdT9QdNTbQ/nUUKu2jS3HlnUZ+8t3EnzG7fqhec7rEQEREBERAREQEREBERASv630erWVGq0fVHGN1b4wGUn35/fnEsIgcU610a3SN5WoCsGJVXCny7lx3AOcZGfSSTw3cDJpE6WqHNL20DOSiNms85ICNkLk/LE771DQ1ais1XILK2wSpz3ByCCOQfqJzjr/gm/T7rNPu1FAG4qTm5BySNoH3gH09X0Pchpwt1dY/DRqO2CHbTMfnlSGHy957/pnbnzKdTWAcA+V5u7v28stxx747zLXYD2PYlT9GBwykexBBBB7TIGgeF69ptwQ2ojkA7LM1sMjPIbGJIHVaP66n/ap/fPO+Q+p1IUZ/IrvtVCK1atGJPsMt7ZP9sCf/AEpT/XU/7VP75H1HXtLXjdfSM9vvFPb8prfg/RHymXU6arcHLJY1VR3gk7hwOMH+36TaS8CM/W687UW+wkZXZRZtbjIAcgL/ABOJhbW6p/wadUBXIa+4Ag/JkQN/bJpeeS0CEdJa4++vbnPpoHkDBxgbsluMHkEd+0z6LRIjbKa/Xa+AqDL2WEk8nux5Pftz7S06L0TU67nToprBKm5221Bl/EMgEsQeOAeeOMHHTfD3hjT6IblHmXkYa9wC3IG4J+wpxnA/nAq/B/hD4Y/EanY+oyfLVcslC4xkEgbnPOTjgHA9y23xEBERAREQEREBERAREQEREBERAREQKjq/hvSas7rah5mMeahNb44xll74xxnOOfnNL132eapCTRdVemDhbQaLBgDjcuVsJ59qwMDvnIRAo9V0HW1ZL6W/Cd2RRcP3BCWb9wlR1Sh/JcWLqNKrLtF1lF+nVGP4TvYKM5xxnmIgUfgqmwIwayzUXMx21Vu+qZa1OCwRcnknJPyxNs0/TdVaSK9NqmIGTu09lPH52BQf3REC50fgbXW/i8rTKf1rD5zDIzxWhG72BBZe/vNr6R4D0lPN27Vv/nwprHHIFQG3Hf8AFuPPc4ERA2hECgKoAUAAADAAHYAT1EQEREBERAREQERE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b-NO"/>
          </a:p>
        </p:txBody>
      </p:sp>
      <p:sp>
        <p:nvSpPr>
          <p:cNvPr id="54276" name="AutoShape 4" descr="data:image/jpeg;base64,/9j/4AAQSkZJRgABAQAAAQABAAD/2wCEAAkGBxAPDxUPEBIPDw8PEBQQDxAQDxAOFBAPFREWFhQUFBUYHCggGBolIRUVIjUiJSorLi4uFyEzRDMsNyguLysBCgoKBQUFDgUFDisZExkrKysrKysrKysrKysrKysrKysrKysrKysrKysrKysrKysrKysrKysrKysrKysrKysrK//AABEIANgA0wMBIgACEQEDEQH/xAAcAAEAAgMBAQEAAAAAAAAAAAAABAUDBgcCAQj/xABJEAACAgEDAgQDBAYECA8AAAABAgADEQQSIQUxBhMiQRRRYQcjMnEzQlKBkaEVU7HRJDVDY3OSk8EIFhdEVGJydIKElLTCxNL/xAAUAQEAAAAAAAAAAAAAAAAAAAAA/8QAFBEBAAAAAAAAAAAAAAAAAAAAAP/aAAwDAQACEQMRAD8A7jERAROZ/ar4813RLKfLTSX1arzPLD13K9fl+XuDEWYbPmDkAfl7l4u8f63outor1tWlv0Wpzi+hbqHUKyiwlCz5KhgdvvkciB0yIiAiIgIiICIiAiIgIiICIiAiIgIiICIiAiIgIiICaZrPtI0dVloZNSdPptUmj1GsFWaKr3DZBOc4UrhiBwXX5ibnOB9apf4LqvStj/H6rrnn6bT7fVfTdYrI9fsV21OSey8ZIzAl/wDCa/5h/wCb/wDrzc+sfZ03UddVq+papdTTpwRXo69M2nr5IPqJtckEgZ9zgDOBPH2g/Zxb1q1Gt1opqo3eRUmjDFN4Tfuc2+okoPYYm79MpuSpV1FqX2jO61KfIDc8ejc2Dj6/wgaf/wAqGk+J09Bo1gq11vl6TVmpVpv9YTcmW3bdxX27MD2IM3qcW8Q+OtFrOq1tYupt0/S7c6OnT1Nceo65mCq649O1Co2nuS3B5xO0wEREBEQTARNV6x43opGKla9zuCnIrTKjOWPLAHjBCnOQRkczTNb4s11x5uCoD+GmoUqw7eoFmbkdxuMDrVtqopZmVVUFmZiFCqBkkk9gJV/8aenf9N0P/q6P/wBTjt9YssFzgPch3Jaw3WIQxZdrn1DBPHPHGO08a42lHNeGuIO0u3Bc/rMefnn6wOyjxRocevU005zhdQ3wrEA4JC27SRkEZAxkEdwZL0HVNPqMmi+i8Jjf5NqW7c5xnaTjOD/CfnbwhpNRTUyXbWUsWrYNuOSSHDfvGf3mXOo0yWACxEsCElA6h9pOMlc9idq/6o+UDvkTiui6zq6P0epvAzuw9hvBJGOfMz/CbP0j7Q3BCayoMP6+gnJ5ON1J7cYGVY5POAOwdDiROmdTo1SeZRYlqg7WKHJRsA7XHdWwwODg8iS4CIiAiIgIiICIiAiIgIiICIiAiJTeIuvJpEPKm0jKqfVtznBYAjOcHC5G7aeQASAz9b63To1zYQXZWauoMivYEGW27iOBkf6wHcicv8Qdeu1pZLGU0knFaqyIUyNoZSx3Ec8nvnsOAKfrXWka1rLn+9cDCbvMtZckKAo5PJPYAZJ4HaRRfqHz5dS1rj0vexBz3/Rrzj8yD34gTzkkkkkk5JJyST3JPznmx1QFnZUUclmYKAPqT2kb+imf9Lfc4IIKVkUJjORjb6sj/tSRR0WhTu8tWbG0u481iPqzZJgRbOtaVcZvqOc42N5nb57c4ni7VabVVPWC9iOCjGum58Ej5hCARkH+Eu6qAowoCj5KAB/ATJ5cDS/CehTRVO1nmeY7Eu3w+oAWtc7eSvA7t7d/pLdOuaRjgXJk/Pco/eSMCX3lzyUgVen1lNpIrtqsIGSEsRyB8zgzMVjUdIocbWpqYd8eWv8AdI56Qq58t7qskH0WFgAvYBXyoH0AgSdLa9NguqZqrVwA6HBIBJCt7MvJ9JyOZ0Lwv43S4inV7KbiypXYCdl7HAGePu3J42kkHIwSTgcvFeqrxk1agcZO06d+/J4JU8e3H5zGvUayRXaGpd8qK7l27zxkK34X7gcEwP0NE534R8ZOrpptWwatylVF2DvDs21FtOTuyWUBsDHGc5JHRICIiAiIgIiICIiAiIgIia/13xGKnOlo2PqxUbGazI0+krGPvdU+RtUA525BbHtnMD34x8RV9O0rXMV81gU06Nz5l5U7F25BbtnaDk4OOZxjqPUdZr7tz+dp6ieDitrWyB6ixOFzhc+nPpxgDAEi1GuvOrvubV6ixEHnPV5JRNuRWlePuwCTkfMmSUWBC0mmSk7a6n9RG6wbWJzjlmZtx9v4Sc7lTgJY/Gcrsx+XLCZkSSK64GBiQAQjtn9VduRx75IEzITs3bHz+x6d3f8APH85KrqkhKoEKkkqW2OpGfS23c2BnjBI/nPtBLHBrsTA7vswfpwxlmtM9imBUq5LbfKtAyRuIr2/nw2cfunyxiG2+XYRx6xs2jP5tnj8pceTPDUwKbUMVOBXY/Gcpsx+XLCYryVAIR2z7LtyOPfJEuXqkd6oFQzHbu2OD+x6d3f88fzkdwHQ7q2wP1HCEtgewyRLeyuRrEga98M6g+SHRcfobtrVMOcqpBLITnHuPpOifZz42N1n9H6w7NQFzpzYfVag7pu7WEckEckAgjKknVHWRdTQHGD7HKkEhkYHIZWHKsDggjkYgd7ic+8HeJ7atMvxTG3S1P8ADvrHbNmnswNo1QCgGvBU+cOAHUMAVZp0AHMD7ERAREQEREBESn8SdWfToK9Oq267Ubk0lLZ2s4xussxyKkBBY8ewHLKCHnqvUrHsOj0ZHxO0NdcV3po627M4/WsPO1PfGTwOdY8Y21aOhen1bibAb77HXzWtOQAbXPd3bLZwcCvsuVm1dE6VT03TMPMJGWv1WpvcbrbNv3l1rHgcKPoAoHYTk+u6i2rtbUOr1m07/LcnNeQAFI/VICqCPmIGBBJFazHWJKqWBkqSS6q55pSTaa4CqqSq6p7qqkuuqBgWmZBTJiVTIKYEDyZ4amWfkzw1MCpemRrKpcWVSLbVApra5EtSXF1Ug3VwKqxJHdZYWpIliwJfhnqq6TVK1mPh7x5Gp3Y2itjhXfPG1Sec4AVmPtN1NQ6Gu5WsfpbP66iGsPTy7cNWQM/D88qfw9wccTm1i54PY8GdT8DdT+M0IW3D2UltNeGG7dtA2lsjB3IyH3/ER3BgbJE1jp9jdP1Q0bknRalsdOYncabQjNZpWPfZhSyE5wAy5GEE2eAiIgIiIHi61UUu7KiIpZ2YhVVQMkkngAD3mv8AhrTnUW2dTsy3xChNErKw8nRDkEK43I1p9bdsgVjGVnrxa63eV00gt8ezC0DcMaOra153AjGd1acHP3uQDg42BQAMDgDgAcYEDXPHvUBTpQhYob7BWpGc5VWswCO34PfjuJy5SScnJJOSTySfmZtX2lasvq0qyCtNIIAAI8y1ybNx9mArpxjBxY2chhNWrEDPWsmUrI9Qk6hYEihJYU1yPQksaEgZaa5MrrnylJMrSB5SuZBXMyJMgSBG8ueGrk3ZPDJArrK5FtrlpYki2pAp7q5AvSXNySuvSBT3JIVqy0vWQLlgQHE2L7OtcKtaaiQBqqtoyQM2VEso57nDWcD6/KUFgmOjVnT216lSQdPatpwASawcWoM8ZZDYufbdnuIHZOv9KTW6azTOSvmL6LB+Kq1SGrtXkcqwVh+UweGeqtqamWwbdTpbW02qX5XIAdwwMYZWRxjsHx3BAt5reupGk6lXqwwWrXKuj1AJRV89Sx0tnJHqOXr/AFic1gAYMDZIiICIiBrvSPv+o6vUHONMK9BUCGXGFF9zD1bWDGysZwCPKmxTXfAVvm6Eaje7rq7r9VWX/EtVt7tWjcnlVKjvjibFA4/4uvL667OcrYVz7EBVAI5x2wM8fhlbWJ5uv812tzlbXa6v07D5Vrm2sMMD1bXGfrnk95kqgSqRLChZCpEsNOIE/TrLKhZB04lnQIEqlZNrWYKRJlYge0WZAs+oJkAgY9s8MskYnhhAh2LItqyfYJFtECrvWV2oWW94lbqBAqNQsrrhLXUCVt4gV9okW1cgj5jEmWiRXgdi8MarztFRZz6qEzk5OQoBJP7pi8X6F79DclQJvWvzdNhlQ/FVEWUYZuB60Xnj8xIX2dXl+m1Zx921tS449FdzoufrhRNlIgQui9RTV6arUpyl9SWr3HDKD7gH+UTU+h+KtJo6PhNTqNDpbdPbdT5DXV1mupL3FI27uM1hD++fIG9REQOTeH/DnWUbpb06tG6ZXp62NSqKzVv05Ytam4ecN23HqyCeFHJl2/Ruuf0w19erqq0Hl1eYHrDpe2CHCU7iVYbRlty+3cZEvvs+1Zu6To7CApOkqGB29KBf902CBwTS/o6sdvh6P2z/AJBP2uf4yZVIel/R1f8Ad6Pdj/kE/a5kyqBNoljp5XUSx08C008sqJW6eWVECwpkyuQ6ZMrMCQkygTEkyiAInhp7JnhoGF5Ftkp5FtgQL5XaiWN5ldqIFXqJW3yy1Erb4EC2RHku2RHgdL+zP/Fqf6fU/wDurJtU483QurazooXp2rFKizV79MFFTXj4h/SL+4Jwwx6Qd3J4zLbxN4Z63fb086TVDTnT1MNRcPQK/wBB6WQM3nk7W4I2naQSMwOJ/av/AI71n+n/APgs+zL9onR9Y3VdSTXdqD5uGur07hbGCKGIC5A5B4iB+sYiIGv+CmK0WUFa6zpdXqKBVXtAqq80vQuFOB929Zx8iOBNgmu6U/D9Vsq4FfUKBqahitc6mgivUdvUxKPpzz+wfrNigcQ6hp/Kvsr7bLbAFwo8tPMby0ABOAE2ADjjHAnyqWXjHS+XrrjyfMs3E8fiNaNgDvwGX8+ZV1mBPpMsNOZWUmWFDQLbTmWdBlRp2llQ0C1pMmVmVtLSbW0CahmQGRkaZA0DNmeGM87p4ZoHlzItpmWxpFtaBGvaVuoMmXtK7UNAg6gytvMnahpXXGBEtMivJFpkPUPhSfkCf4CB1f7P9OK+m04JPmB7jn2NtjOR+Q3YmwscDPyGZC6HpPI0tNO3aa6kUrndhgo3c+/OZB8Z6h10T11Flv1RXR0MpdSll7CsWBkBK7Axfd7bIETwTUbdBVf5juNSbdSpceoJfe9qK3J5UOF7+0TYtLp1qrWpOErRUUf9VRgf2RAyxEQKPxfXYtA1NCmy/RONQlalgbUUEW1DBGSyFwM5GcHBIEtdDq676kuqYPVai2VuM4ZGGQefzmeax0Q/AapunEbdNaDf09uwBLMbtKOwG3IZFX9TP7MDXvtR0hXUUajnZajUNkjC2ITZXgd/UrW5P+bX5zU6zOr+NND52jfAJav7wY3ZwPxfhBYjbnhQScYwc4nJamyMjkHkHvkQJ1TSbS0razJlLQLeh5Y0WSlpeWFNkC5pskyuyVFNkmV2QLRLJkFkr0smUWQJfmTy1kjeZPLWQMllkiW2RZZIltkDxfZK+95muskC94Ee95AuaSLnkK1oGCwx0/RHU6mnTgAi29BYDnBoVt9wJHIyiuoPzYcjuPDmbV9mWi36m3UYBShPJDZ7WvtYqB9F2k5/bX58B0ma4yfF9TByDR0tfYkZ6hdWQQeOdlLj3x/hHbI4n+IeqnTVAIvmam9jTpKf63UFSQCfZQAWY+yqe/aevD3SV0emWgMbGBZ7bCMG26xy9thHtuZmOBwM47QLKIiAiIgJW+IOkrrNO1JY1uCtlFoGTTqK2D1Wgdm2sAcHg4x7yyiBUdA6s1wNF6irW0BRqKvY54F1R/WqbBwfoQcEEDlnW+mro9S+mRSldZHkgnP3JGUx9Byv/h+c6l4h6K2pFdlNp02q0776LwgswDgPW65G+tgBlcjlVPdRNU8Uquroey1BpuodPXdqq1w+/S4b1oxx5lJOWVuCuGGAdykNQQyVU0hYIJBBBBwQRggjuCJmraBZ1PJtNkqa3kuqyBcVWyXXbKeu2Sq7YFslsyi2Va3TILoFgbZ4a2Q/OnhroEl7ZFttmJ7ZGstgfbrJCusn22yRLbIHi15EsaZLHkd2gYrrAoLHgAEk/Qd51ToNFfS+meZftq2VtqtWwBJ37csTxliAFUDvhVUdhNC8NLp1sfW6tlTSdPAtdnG5TqD+iUD9Zx+IKATnYe+Jv+j0lmusXValWr09TB9HpHGCWB9Op1A/b91Q/g4Y+vhA8+HdNZqbf6T1Vb02vWatLprME6XTbydzcnF1npLYxwEXnbk7JEQEREBERAREQEquu9Bp1gRnL130MX0+oqIS2hyMEq2OVOBlTlWwMgy1iBw7r3Tr+m2Y1gqSu21hTfSNunO7lawGbcjnFh2Y2qAAGaeFM7N1rpdWs076e0ApYpXOFJU44ZcgjI7zhfWfBo6drPQqh/x1h9/lugyCaW3Er+IA53Y4yOQSFrW0k1vNWf4VrVs1FYqvBXabSQNy5K7XB2tjbn/dLLWdLovYNdWrsBtBJYYXJOOD9TA2CuySEtmv6nQU3ItdiB0rwUUk+nA2jsflM1WgoWk6cVqKDnNeTg5OT757wNgW2e/NlBo+n0VVtTXWqV2Z3oC2G3KFOcn5ACfendM02mYtTWtbMNrEFjkZzjkwL/zZ5Ns1+no2lS3z1pVbdzPvBbO5s7j3xzk/xn3U9L01lovepWuUqwclsgoQVPfHGBAuWtmB7JU9S6XptQwe6pbGC7QSWGFyTjg/UzzrtBTci12IHSvBRST6cDA7H5QJ9jyNY8h/AUik6cIBSc5rycctuPvnvK+34TS1tSAqrZndSm53csoBwgy3YfwEC1dpDsuZnFFFb6jUuCa6K8FmwMksTwi/U/zPEp9L09gSaqxolfCDb97fYSfSoHKqSSAB6iT+YnZvs+8G1dNqNm3/AAm9R5rdyqk7thbuxBPJPv8AIcQMPhPwU1VdT9QdNTbQ/nUUKu2jS3HlnUZ+8t3EnzG7fqhec7rEQEREBERAREQEREBERASv630erWVGq0fVHGN1b4wGUn35/fnEsIgcU610a3SN5WoCsGJVXCny7lx3AOcZGfSSTw3cDJpE6WqHNL20DOSiNms85ICNkLk/LE771DQ1ais1XILK2wSpz3ByCCOQfqJzjr/gm/T7rNPu1FAG4qTm5BySNoH3gH09X0Pchpwt1dY/DRqO2CHbTMfnlSGHy957/pnbnzKdTWAcA+V5u7v28stxx747zLXYD2PYlT9GBwykexBBBB7TIGgeF69ptwQ2ojkA7LM1sMjPIbGJIHVaP66n/ap/fPO+Q+p1IUZ/IrvtVCK1atGJPsMt7ZP9sCf/AEpT/XU/7VP75H1HXtLXjdfSM9vvFPb8prfg/RHymXU6arcHLJY1VR3gk7hwOMH+36TaS8CM/W687UW+wkZXZRZtbjIAcgL/ABOJhbW6p/wadUBXIa+4Ag/JkQN/bJpeeS0CEdJa4++vbnPpoHkDBxgbsluMHkEd+0z6LRIjbKa/Xa+AqDL2WEk8nux5Pftz7S06L0TU67nToprBKm5221Bl/EMgEsQeOAeeOMHHTfD3hjT6IblHmXkYa9wC3IG4J+wpxnA/nAq/B/hD4Y/EanY+oyfLVcslC4xkEgbnPOTjgHA9y23xEBERAREQEREBERAREQEREBERAREQKjq/hvSas7rah5mMeahNb44xll74xxnOOfnNL132eapCTRdVemDhbQaLBgDjcuVsJ59qwMDvnIRAo9V0HW1ZL6W/Cd2RRcP3BCWb9wlR1Sh/JcWLqNKrLtF1lF+nVGP4TvYKM5xxnmIgUfgqmwIwayzUXMx21Vu+qZa1OCwRcnknJPyxNs0/TdVaSK9NqmIGTu09lPH52BQf3REC50fgbXW/i8rTKf1rD5zDIzxWhG72BBZe/vNr6R4D0lPN27Vv/nwprHHIFQG3Hf8AFuPPc4ERA2hECgKoAUAAADAAHYAT1EQEREBERAREQERE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b-NO"/>
          </a:p>
        </p:txBody>
      </p:sp>
      <p:sp>
        <p:nvSpPr>
          <p:cNvPr id="54278" name="AutoShape 6" descr="data:image/jpeg;base64,/9j/4AAQSkZJRgABAQAAAQABAAD/2wCEAAkGBxAPDxUPEBIPDw8PEBQQDxAQDxAOFBAPFREWFhQUFBUYHCggGBolIRUVIjUiJSorLi4uFyEzRDMsNyguLysBCgoKBQUFDgUFDisZExkrKysrKysrKysrKysrKysrKysrKysrKysrKysrKysrKysrKysrKysrKysrKysrKysrK//AABEIANgA0wMBIgACEQEDEQH/xAAcAAEAAgMBAQEAAAAAAAAAAAAABAUDBgcCAQj/xABJEAACAgEDAgQDBAYECA8AAAABAgADEQQSIQUxBhMiQRRRYQcjMnEzQlKBkaEVU7HRJDVDY3OSk8EIFhdEVGJydIKElLTCxNL/xAAUAQEAAAAAAAAAAAAAAAAAAAAA/8QAFBEBAAAAAAAAAAAAAAAAAAAAAP/aAAwDAQACEQMRAD8A7jERAROZ/ar4813RLKfLTSX1arzPLD13K9fl+XuDEWYbPmDkAfl7l4u8f63outor1tWlv0Wpzi+hbqHUKyiwlCz5KhgdvvkciB0yIiAiIgIiICIiAiIgIiICIiAiIgIiICIiAiIgIiICaZrPtI0dVloZNSdPptUmj1GsFWaKr3DZBOc4UrhiBwXX5ibnOB9apf4LqvStj/H6rrnn6bT7fVfTdYrI9fsV21OSey8ZIzAl/wDCa/5h/wCb/wDrzc+sfZ03UddVq+papdTTpwRXo69M2nr5IPqJtckEgZ9zgDOBPH2g/Zxb1q1Gt1opqo3eRUmjDFN4Tfuc2+okoPYYm79MpuSpV1FqX2jO61KfIDc8ejc2Dj6/wgaf/wAqGk+J09Bo1gq11vl6TVmpVpv9YTcmW3bdxX27MD2IM3qcW8Q+OtFrOq1tYupt0/S7c6OnT1Nceo65mCq649O1Co2nuS3B5xO0wEREBEQTARNV6x43opGKla9zuCnIrTKjOWPLAHjBCnOQRkczTNb4s11x5uCoD+GmoUqw7eoFmbkdxuMDrVtqopZmVVUFmZiFCqBkkk9gJV/8aenf9N0P/q6P/wBTjt9YssFzgPch3Jaw3WIQxZdrn1DBPHPHGO08a42lHNeGuIO0u3Bc/rMefnn6wOyjxRocevU005zhdQ3wrEA4JC27SRkEZAxkEdwZL0HVNPqMmi+i8Jjf5NqW7c5xnaTjOD/CfnbwhpNRTUyXbWUsWrYNuOSSHDfvGf3mXOo0yWACxEsCElA6h9pOMlc9idq/6o+UDvkTiui6zq6P0epvAzuw9hvBJGOfMz/CbP0j7Q3BCayoMP6+gnJ5ON1J7cYGVY5POAOwdDiROmdTo1SeZRYlqg7WKHJRsA7XHdWwwODg8iS4CIiAiIgIiICIiAiIgIiICIiAiJTeIuvJpEPKm0jKqfVtznBYAjOcHC5G7aeQASAz9b63To1zYQXZWauoMivYEGW27iOBkf6wHcicv8Qdeu1pZLGU0knFaqyIUyNoZSx3Ec8nvnsOAKfrXWka1rLn+9cDCbvMtZckKAo5PJPYAZJ4HaRRfqHz5dS1rj0vexBz3/Rrzj8yD34gTzkkkkkk5JJyST3JPznmx1QFnZUUclmYKAPqT2kb+imf9Lfc4IIKVkUJjORjb6sj/tSRR0WhTu8tWbG0u481iPqzZJgRbOtaVcZvqOc42N5nb57c4ni7VabVVPWC9iOCjGum58Ej5hCARkH+Eu6qAowoCj5KAB/ATJ5cDS/CehTRVO1nmeY7Eu3w+oAWtc7eSvA7t7d/pLdOuaRjgXJk/Pco/eSMCX3lzyUgVen1lNpIrtqsIGSEsRyB8zgzMVjUdIocbWpqYd8eWv8AdI56Qq58t7qskH0WFgAvYBXyoH0AgSdLa9NguqZqrVwA6HBIBJCt7MvJ9JyOZ0Lwv43S4inV7KbiypXYCdl7HAGePu3J42kkHIwSTgcvFeqrxk1agcZO06d+/J4JU8e3H5zGvUayRXaGpd8qK7l27zxkK34X7gcEwP0NE534R8ZOrpptWwatylVF2DvDs21FtOTuyWUBsDHGc5JHRICIiAiIgIiICIiAiIgIia/13xGKnOlo2PqxUbGazI0+krGPvdU+RtUA525BbHtnMD34x8RV9O0rXMV81gU06Nz5l5U7F25BbtnaDk4OOZxjqPUdZr7tz+dp6ieDitrWyB6ixOFzhc+nPpxgDAEi1GuvOrvubV6ixEHnPV5JRNuRWlePuwCTkfMmSUWBC0mmSk7a6n9RG6wbWJzjlmZtx9v4Sc7lTgJY/Gcrsx+XLCZkSSK64GBiQAQjtn9VduRx75IEzITs3bHz+x6d3f8APH85KrqkhKoEKkkqW2OpGfS23c2BnjBI/nPtBLHBrsTA7vswfpwxlmtM9imBUq5LbfKtAyRuIr2/nw2cfunyxiG2+XYRx6xs2jP5tnj8pceTPDUwKbUMVOBXY/Gcpsx+XLCYryVAIR2z7LtyOPfJEuXqkd6oFQzHbu2OD+x6d3f88fzkdwHQ7q2wP1HCEtgewyRLeyuRrEga98M6g+SHRcfobtrVMOcqpBLITnHuPpOifZz42N1n9H6w7NQFzpzYfVag7pu7WEckEckAgjKknVHWRdTQHGD7HKkEhkYHIZWHKsDggjkYgd7ic+8HeJ7atMvxTG3S1P8ADvrHbNmnswNo1QCgGvBU+cOAHUMAVZp0AHMD7ERAREQEREBESn8SdWfToK9Oq267Ubk0lLZ2s4xussxyKkBBY8ewHLKCHnqvUrHsOj0ZHxO0NdcV3po627M4/WsPO1PfGTwOdY8Y21aOhen1bibAb77HXzWtOQAbXPd3bLZwcCvsuVm1dE6VT03TMPMJGWv1WpvcbrbNv3l1rHgcKPoAoHYTk+u6i2rtbUOr1m07/LcnNeQAFI/VICqCPmIGBBJFazHWJKqWBkqSS6q55pSTaa4CqqSq6p7qqkuuqBgWmZBTJiVTIKYEDyZ4amWfkzw1MCpemRrKpcWVSLbVApra5EtSXF1Ug3VwKqxJHdZYWpIliwJfhnqq6TVK1mPh7x5Gp3Y2itjhXfPG1Sec4AVmPtN1NQ6Gu5WsfpbP66iGsPTy7cNWQM/D88qfw9wccTm1i54PY8GdT8DdT+M0IW3D2UltNeGG7dtA2lsjB3IyH3/ER3BgbJE1jp9jdP1Q0bknRalsdOYncabQjNZpWPfZhSyE5wAy5GEE2eAiIgIiIHi61UUu7KiIpZ2YhVVQMkkngAD3mv8AhrTnUW2dTsy3xChNErKw8nRDkEK43I1p9bdsgVjGVnrxa63eV00gt8ezC0DcMaOra153AjGd1acHP3uQDg42BQAMDgDgAcYEDXPHvUBTpQhYob7BWpGc5VWswCO34PfjuJy5SScnJJOSTySfmZtX2lasvq0qyCtNIIAAI8y1ybNx9mArpxjBxY2chhNWrEDPWsmUrI9Qk6hYEihJYU1yPQksaEgZaa5MrrnylJMrSB5SuZBXMyJMgSBG8ueGrk3ZPDJArrK5FtrlpYki2pAp7q5AvSXNySuvSBT3JIVqy0vWQLlgQHE2L7OtcKtaaiQBqqtoyQM2VEso57nDWcD6/KUFgmOjVnT216lSQdPatpwASawcWoM8ZZDYufbdnuIHZOv9KTW6azTOSvmL6LB+Kq1SGrtXkcqwVh+UweGeqtqamWwbdTpbW02qX5XIAdwwMYZWRxjsHx3BAt5reupGk6lXqwwWrXKuj1AJRV89Sx0tnJHqOXr/AFic1gAYMDZIiICIiBrvSPv+o6vUHONMK9BUCGXGFF9zD1bWDGysZwCPKmxTXfAVvm6Eaje7rq7r9VWX/EtVt7tWjcnlVKjvjibFA4/4uvL667OcrYVz7EBVAI5x2wM8fhlbWJ5uv812tzlbXa6v07D5Vrm2sMMD1bXGfrnk95kqgSqRLChZCpEsNOIE/TrLKhZB04lnQIEqlZNrWYKRJlYge0WZAs+oJkAgY9s8MskYnhhAh2LItqyfYJFtECrvWV2oWW94lbqBAqNQsrrhLXUCVt4gV9okW1cgj5jEmWiRXgdi8MarztFRZz6qEzk5OQoBJP7pi8X6F79DclQJvWvzdNhlQ/FVEWUYZuB60Xnj8xIX2dXl+m1Zx921tS449FdzoufrhRNlIgQui9RTV6arUpyl9SWr3HDKD7gH+UTU+h+KtJo6PhNTqNDpbdPbdT5DXV1mupL3FI27uM1hD++fIG9REQOTeH/DnWUbpb06tG6ZXp62NSqKzVv05Ytam4ecN23HqyCeFHJl2/Ruuf0w19erqq0Hl1eYHrDpe2CHCU7iVYbRlty+3cZEvvs+1Zu6To7CApOkqGB29KBf902CBwTS/o6sdvh6P2z/AJBP2uf4yZVIel/R1f8Ad6Pdj/kE/a5kyqBNoljp5XUSx08C008sqJW6eWVECwpkyuQ6ZMrMCQkygTEkyiAInhp7JnhoGF5Ftkp5FtgQL5XaiWN5ldqIFXqJW3yy1Erb4EC2RHku2RHgdL+zP/Fqf6fU/wDurJtU483QurazooXp2rFKizV79MFFTXj4h/SL+4Jwwx6Qd3J4zLbxN4Z63fb086TVDTnT1MNRcPQK/wBB6WQM3nk7W4I2naQSMwOJ/av/AI71n+n/APgs+zL9onR9Y3VdSTXdqD5uGur07hbGCKGIC5A5B4iB+sYiIGv+CmK0WUFa6zpdXqKBVXtAqq80vQuFOB929Zx8iOBNgmu6U/D9Vsq4FfUKBqahitc6mgivUdvUxKPpzz+wfrNigcQ6hp/Kvsr7bLbAFwo8tPMby0ABOAE2ADjjHAnyqWXjHS+XrrjyfMs3E8fiNaNgDvwGX8+ZV1mBPpMsNOZWUmWFDQLbTmWdBlRp2llQ0C1pMmVmVtLSbW0CahmQGRkaZA0DNmeGM87p4ZoHlzItpmWxpFtaBGvaVuoMmXtK7UNAg6gytvMnahpXXGBEtMivJFpkPUPhSfkCf4CB1f7P9OK+m04JPmB7jn2NtjOR+Q3YmwscDPyGZC6HpPI0tNO3aa6kUrndhgo3c+/OZB8Z6h10T11Flv1RXR0MpdSll7CsWBkBK7Axfd7bIETwTUbdBVf5juNSbdSpceoJfe9qK3J5UOF7+0TYtLp1qrWpOErRUUf9VRgf2RAyxEQKPxfXYtA1NCmy/RONQlalgbUUEW1DBGSyFwM5GcHBIEtdDq676kuqYPVai2VuM4ZGGQefzmeax0Q/AapunEbdNaDf09uwBLMbtKOwG3IZFX9TP7MDXvtR0hXUUajnZajUNkjC2ITZXgd/UrW5P+bX5zU6zOr+NND52jfAJav7wY3ZwPxfhBYjbnhQScYwc4nJamyMjkHkHvkQJ1TSbS0razJlLQLeh5Y0WSlpeWFNkC5pskyuyVFNkmV2QLRLJkFkr0smUWQJfmTy1kjeZPLWQMllkiW2RZZIltkDxfZK+95muskC94Ee95AuaSLnkK1oGCwx0/RHU6mnTgAi29BYDnBoVt9wJHIyiuoPzYcjuPDmbV9mWi36m3UYBShPJDZ7WvtYqB9F2k5/bX58B0ma4yfF9TByDR0tfYkZ6hdWQQeOdlLj3x/hHbI4n+IeqnTVAIvmam9jTpKf63UFSQCfZQAWY+yqe/aevD3SV0emWgMbGBZ7bCMG26xy9thHtuZmOBwM47QLKIiAiIgJW+IOkrrNO1JY1uCtlFoGTTqK2D1Wgdm2sAcHg4x7yyiBUdA6s1wNF6irW0BRqKvY54F1R/WqbBwfoQcEEDlnW+mro9S+mRSldZHkgnP3JGUx9Byv/h+c6l4h6K2pFdlNp02q0776LwgswDgPW65G+tgBlcjlVPdRNU8Uquroey1BpuodPXdqq1w+/S4b1oxx5lJOWVuCuGGAdykNQQyVU0hYIJBBBBwQRggjuCJmraBZ1PJtNkqa3kuqyBcVWyXXbKeu2Sq7YFslsyi2Va3TILoFgbZ4a2Q/OnhroEl7ZFttmJ7ZGstgfbrJCusn22yRLbIHi15EsaZLHkd2gYrrAoLHgAEk/Qd51ToNFfS+meZftq2VtqtWwBJ37csTxliAFUDvhVUdhNC8NLp1sfW6tlTSdPAtdnG5TqD+iUD9Zx+IKATnYe+Jv+j0lmusXValWr09TB9HpHGCWB9Op1A/b91Q/g4Y+vhA8+HdNZqbf6T1Vb02vWatLprME6XTbydzcnF1npLYxwEXnbk7JEQEREBERAREQEquu9Bp1gRnL130MX0+oqIS2hyMEq2OVOBlTlWwMgy1iBw7r3Tr+m2Y1gqSu21hTfSNunO7lawGbcjnFh2Y2qAAGaeFM7N1rpdWs076e0ApYpXOFJU44ZcgjI7zhfWfBo6drPQqh/x1h9/lugyCaW3Er+IA53Y4yOQSFrW0k1vNWf4VrVs1FYqvBXabSQNy5K7XB2tjbn/dLLWdLovYNdWrsBtBJYYXJOOD9TA2CuySEtmv6nQU3ItdiB0rwUUk+nA2jsflM1WgoWk6cVqKDnNeTg5OT757wNgW2e/NlBo+n0VVtTXWqV2Z3oC2G3KFOcn5ACfendM02mYtTWtbMNrEFjkZzjkwL/zZ5Ns1+no2lS3z1pVbdzPvBbO5s7j3xzk/xn3U9L01lovepWuUqwclsgoQVPfHGBAuWtmB7JU9S6XptQwe6pbGC7QSWGFyTjg/UzzrtBTci12IHSvBRST6cDA7H5QJ9jyNY8h/AUik6cIBSc5rycctuPvnvK+34TS1tSAqrZndSm53csoBwgy3YfwEC1dpDsuZnFFFb6jUuCa6K8FmwMksTwi/U/zPEp9L09gSaqxolfCDb97fYSfSoHKqSSAB6iT+YnZvs+8G1dNqNm3/AAm9R5rdyqk7thbuxBPJPv8AIcQMPhPwU1VdT9QdNTbQ/nUUKu2jS3HlnUZ+8t3EnzG7fqhec7rEQEREBERAREQEREBERASv630erWVGq0fVHGN1b4wGUn35/fnEsIgcU610a3SN5WoCsGJVXCny7lx3AOcZGfSSTw3cDJpE6WqHNL20DOSiNms85ICNkLk/LE771DQ1ais1XILK2wSpz3ByCCOQfqJzjr/gm/T7rNPu1FAG4qTm5BySNoH3gH09X0Pchpwt1dY/DRqO2CHbTMfnlSGHy957/pnbnzKdTWAcA+V5u7v28stxx747zLXYD2PYlT9GBwykexBBBB7TIGgeF69ptwQ2ojkA7LM1sMjPIbGJIHVaP66n/ap/fPO+Q+p1IUZ/IrvtVCK1atGJPsMt7ZP9sCf/AEpT/XU/7VP75H1HXtLXjdfSM9vvFPb8prfg/RHymXU6arcHLJY1VR3gk7hwOMH+36TaS8CM/W687UW+wkZXZRZtbjIAcgL/ABOJhbW6p/wadUBXIa+4Ag/JkQN/bJpeeS0CEdJa4++vbnPpoHkDBxgbsluMHkEd+0z6LRIjbKa/Xa+AqDL2WEk8nux5Pftz7S06L0TU67nToprBKm5221Bl/EMgEsQeOAeeOMHHTfD3hjT6IblHmXkYa9wC3IG4J+wpxnA/nAq/B/hD4Y/EanY+oyfLVcslC4xkEgbnPOTjgHA9y23xEBERAREQEREBERAREQEREBERAREQKjq/hvSas7rah5mMeahNb44xll74xxnOOfnNL132eapCTRdVemDhbQaLBgDjcuVsJ59qwMDvnIRAo9V0HW1ZL6W/Cd2RRcP3BCWb9wlR1Sh/JcWLqNKrLtF1lF+nVGP4TvYKM5xxnmIgUfgqmwIwayzUXMx21Vu+qZa1OCwRcnknJPyxNs0/TdVaSK9NqmIGTu09lPH52BQf3REC50fgbXW/i8rTKf1rD5zDIzxWhG72BBZe/vNr6R4D0lPN27Vv/nwprHHIFQG3Hf8AFuPPc4ERA2hECgKoAUAAADAAHYAT1EQEREBERAREQERE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b-NO"/>
          </a:p>
        </p:txBody>
      </p:sp>
      <p:pic>
        <p:nvPicPr>
          <p:cNvPr id="54280" name="Picture 8" descr="http://s3.amazonaws.com/thumbnails.illustrationsource.com/huge.96.481157.JPG"/>
          <p:cNvPicPr>
            <a:picLocks noChangeAspect="1" noChangeArrowheads="1"/>
          </p:cNvPicPr>
          <p:nvPr/>
        </p:nvPicPr>
        <p:blipFill>
          <a:blip r:embed="rId2" cstate="print"/>
          <a:srcRect/>
          <a:stretch>
            <a:fillRect/>
          </a:stretch>
        </p:blipFill>
        <p:spPr bwMode="auto">
          <a:xfrm>
            <a:off x="2267744" y="1340768"/>
            <a:ext cx="4067175" cy="4286250"/>
          </a:xfrm>
          <a:prstGeom prst="rect">
            <a:avLst/>
          </a:prstGeom>
          <a:noFill/>
        </p:spPr>
      </p:pic>
      <p:sp>
        <p:nvSpPr>
          <p:cNvPr id="7" name="TextBox 6"/>
          <p:cNvSpPr txBox="1"/>
          <p:nvPr/>
        </p:nvSpPr>
        <p:spPr>
          <a:xfrm>
            <a:off x="1187624" y="5733256"/>
            <a:ext cx="6408712" cy="707886"/>
          </a:xfrm>
          <a:prstGeom prst="rect">
            <a:avLst/>
          </a:prstGeom>
          <a:noFill/>
        </p:spPr>
        <p:txBody>
          <a:bodyPr wrap="square" rtlCol="0">
            <a:spAutoFit/>
          </a:bodyPr>
          <a:lstStyle/>
          <a:p>
            <a:pPr algn="just"/>
            <a:r>
              <a:rPr lang="nb-NO" sz="2000" dirty="0" smtClean="0"/>
              <a:t>Longest oscillation period is 54 minutes. There are many higher mode oscillations.</a:t>
            </a:r>
            <a:endParaRPr lang="nb-NO"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3_5_01"/>
          <p:cNvPicPr>
            <a:picLocks noChangeAspect="1" noChangeArrowheads="1"/>
          </p:cNvPicPr>
          <p:nvPr/>
        </p:nvPicPr>
        <p:blipFill>
          <a:blip r:embed="rId2" cstate="print"/>
          <a:srcRect/>
          <a:stretch>
            <a:fillRect/>
          </a:stretch>
        </p:blipFill>
        <p:spPr bwMode="auto">
          <a:xfrm>
            <a:off x="3348038" y="1254125"/>
            <a:ext cx="5541962" cy="491172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68313" y="1444625"/>
            <a:ext cx="2266950" cy="4648200"/>
          </a:xfrm>
          <a:prstGeom prst="rect">
            <a:avLst/>
          </a:prstGeom>
          <a:noFill/>
          <a:ln w="9525" algn="ctr">
            <a:noFill/>
            <a:miter lim="800000"/>
            <a:headEnd/>
            <a:tailEnd/>
          </a:ln>
          <a:effectLst/>
        </p:spPr>
      </p:pic>
      <p:sp>
        <p:nvSpPr>
          <p:cNvPr id="4100" name="Title 1"/>
          <p:cNvSpPr>
            <a:spLocks noGrp="1"/>
          </p:cNvSpPr>
          <p:nvPr>
            <p:ph type="title"/>
          </p:nvPr>
        </p:nvSpPr>
        <p:spPr/>
        <p:txBody>
          <a:bodyPr/>
          <a:lstStyle/>
          <a:p>
            <a:pPr algn="ctr"/>
            <a:r>
              <a:rPr lang="nb-NO" b="1" dirty="0" smtClean="0"/>
              <a:t>Earth structure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dirty="0" smtClean="0"/>
              <a:t>Seismogram of free oscillations</a:t>
            </a:r>
            <a:endParaRPr lang="nb-NO" dirty="0"/>
          </a:p>
        </p:txBody>
      </p:sp>
      <p:pic>
        <p:nvPicPr>
          <p:cNvPr id="55298" name="Picture 2" descr="C:\download\Fig-2-Observed-multiple-orbit-Love-waves-for-the-a-M-W-90.png"/>
          <p:cNvPicPr>
            <a:picLocks noChangeAspect="1" noChangeArrowheads="1"/>
          </p:cNvPicPr>
          <p:nvPr/>
        </p:nvPicPr>
        <p:blipFill>
          <a:blip r:embed="rId2" cstate="print"/>
          <a:srcRect/>
          <a:stretch>
            <a:fillRect/>
          </a:stretch>
        </p:blipFill>
        <p:spPr bwMode="auto">
          <a:xfrm>
            <a:off x="1907704" y="1196752"/>
            <a:ext cx="5704309" cy="473793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33375"/>
            <a:ext cx="8229600" cy="431329"/>
          </a:xfrm>
        </p:spPr>
        <p:txBody>
          <a:bodyPr/>
          <a:lstStyle/>
          <a:p>
            <a:pPr algn="ctr"/>
            <a:r>
              <a:rPr lang="nb-NO" dirty="0" smtClean="0">
                <a:latin typeface="Times New Roman" pitchFamily="18" charset="0"/>
                <a:cs typeface="Times New Roman" pitchFamily="18" charset="0"/>
              </a:rPr>
              <a:t>Earthquake location</a:t>
            </a:r>
            <a:endParaRPr lang="nb-NO" dirty="0">
              <a:latin typeface="Times New Roman" pitchFamily="18" charset="0"/>
              <a:cs typeface="Times New Roman" pitchFamily="18" charset="0"/>
            </a:endParaRPr>
          </a:p>
        </p:txBody>
      </p:sp>
      <p:sp>
        <p:nvSpPr>
          <p:cNvPr id="3" name="TextBox 2"/>
          <p:cNvSpPr txBox="1"/>
          <p:nvPr/>
        </p:nvSpPr>
        <p:spPr>
          <a:xfrm>
            <a:off x="467544" y="3356992"/>
            <a:ext cx="7920880" cy="3170099"/>
          </a:xfrm>
          <a:prstGeom prst="rect">
            <a:avLst/>
          </a:prstGeom>
          <a:noFill/>
        </p:spPr>
        <p:txBody>
          <a:bodyPr wrap="square" rtlCol="0">
            <a:spAutoFit/>
          </a:bodyPr>
          <a:lstStyle/>
          <a:p>
            <a:pPr algn="l"/>
            <a:r>
              <a:rPr lang="nb-NO" sz="2000" dirty="0" smtClean="0">
                <a:latin typeface="Times New Roman" pitchFamily="18" charset="0"/>
                <a:cs typeface="Times New Roman" pitchFamily="18" charset="0"/>
              </a:rPr>
              <a:t>An accurate location is important:</a:t>
            </a:r>
          </a:p>
          <a:p>
            <a:pPr algn="l"/>
            <a:endParaRPr lang="nb-NO" sz="2000" dirty="0">
              <a:latin typeface="Times New Roman" pitchFamily="18" charset="0"/>
              <a:cs typeface="Times New Roman" pitchFamily="18" charset="0"/>
            </a:endParaRPr>
          </a:p>
          <a:p>
            <a:pPr algn="l">
              <a:buFont typeface="Arial" pitchFamily="34" charset="0"/>
              <a:buChar char="•"/>
            </a:pPr>
            <a:r>
              <a:rPr lang="nb-NO" sz="2000" dirty="0" smtClean="0">
                <a:latin typeface="Times New Roman" pitchFamily="18" charset="0"/>
                <a:cs typeface="Times New Roman" pitchFamily="18" charset="0"/>
              </a:rPr>
              <a:t>To define geological structures</a:t>
            </a:r>
          </a:p>
          <a:p>
            <a:pPr algn="l">
              <a:buFont typeface="Arial" pitchFamily="34" charset="0"/>
              <a:buChar char="•"/>
            </a:pPr>
            <a:r>
              <a:rPr lang="nb-NO" sz="2000" dirty="0">
                <a:latin typeface="Times New Roman" pitchFamily="18" charset="0"/>
                <a:cs typeface="Times New Roman" pitchFamily="18" charset="0"/>
              </a:rPr>
              <a:t> </a:t>
            </a:r>
            <a:r>
              <a:rPr lang="nb-NO" sz="2000" dirty="0" smtClean="0">
                <a:latin typeface="Times New Roman" pitchFamily="18" charset="0"/>
                <a:cs typeface="Times New Roman" pitchFamily="18" charset="0"/>
              </a:rPr>
              <a:t>In case of large earthques for rescue operations</a:t>
            </a:r>
          </a:p>
          <a:p>
            <a:pPr algn="l">
              <a:buFont typeface="Arial" pitchFamily="34" charset="0"/>
              <a:buChar char="•"/>
            </a:pPr>
            <a:endParaRPr lang="nb-NO" sz="2000" dirty="0" smtClean="0">
              <a:latin typeface="Times New Roman" pitchFamily="18" charset="0"/>
              <a:cs typeface="Times New Roman" pitchFamily="18" charset="0"/>
            </a:endParaRPr>
          </a:p>
          <a:p>
            <a:pPr algn="just"/>
            <a:r>
              <a:rPr lang="nb-NO" sz="2000" dirty="0" smtClean="0">
                <a:latin typeface="Times New Roman" pitchFamily="18" charset="0"/>
                <a:cs typeface="Times New Roman" pitchFamily="18" charset="0"/>
              </a:rPr>
              <a:t>The accuracy of the epicenter is between 1 and 50 km, typical 10 km. The hypocentral depth is often less accurate than the epicenter.</a:t>
            </a:r>
          </a:p>
          <a:p>
            <a:pPr algn="just"/>
            <a:endParaRPr lang="nb-NO" sz="2000" dirty="0" smtClean="0">
              <a:latin typeface="Times New Roman" pitchFamily="18" charset="0"/>
              <a:cs typeface="Times New Roman" pitchFamily="18" charset="0"/>
            </a:endParaRPr>
          </a:p>
          <a:p>
            <a:pPr algn="just"/>
            <a:r>
              <a:rPr lang="nb-NO" sz="2000" dirty="0" smtClean="0">
                <a:latin typeface="Times New Roman" pitchFamily="18" charset="0"/>
                <a:cs typeface="Times New Roman" pitchFamily="18" charset="0"/>
              </a:rPr>
              <a:t>The time of the eartquake occurence is called the </a:t>
            </a:r>
            <a:r>
              <a:rPr lang="nb-NO" sz="2000" dirty="0" smtClean="0">
                <a:solidFill>
                  <a:srgbClr val="C00000"/>
                </a:solidFill>
                <a:latin typeface="Times New Roman" pitchFamily="18" charset="0"/>
                <a:cs typeface="Times New Roman" pitchFamily="18" charset="0"/>
              </a:rPr>
              <a:t>origin time </a:t>
            </a:r>
            <a:r>
              <a:rPr lang="nb-NO" sz="2000" dirty="0" smtClean="0">
                <a:latin typeface="Times New Roman" pitchFamily="18" charset="0"/>
                <a:cs typeface="Times New Roman" pitchFamily="18" charset="0"/>
              </a:rPr>
              <a:t>which is also calculated.</a:t>
            </a:r>
            <a:endParaRPr lang="nb-NO" sz="2000" dirty="0">
              <a:latin typeface="Times New Roman" pitchFamily="18" charset="0"/>
              <a:cs typeface="Times New Roman" pitchFamily="18" charset="0"/>
            </a:endParaRPr>
          </a:p>
        </p:txBody>
      </p:sp>
      <p:pic>
        <p:nvPicPr>
          <p:cNvPr id="56322" name="Picture 2"/>
          <p:cNvPicPr>
            <a:picLocks noChangeAspect="1" noChangeArrowheads="1"/>
          </p:cNvPicPr>
          <p:nvPr/>
        </p:nvPicPr>
        <p:blipFill>
          <a:blip r:embed="rId2" cstate="print"/>
          <a:srcRect/>
          <a:stretch>
            <a:fillRect/>
          </a:stretch>
        </p:blipFill>
        <p:spPr bwMode="auto">
          <a:xfrm>
            <a:off x="899592" y="908720"/>
            <a:ext cx="6207224" cy="2299494"/>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pic>
        <p:nvPicPr>
          <p:cNvPr id="59394" name="Picture 2"/>
          <p:cNvPicPr>
            <a:picLocks noChangeAspect="1" noChangeArrowheads="1"/>
          </p:cNvPicPr>
          <p:nvPr/>
        </p:nvPicPr>
        <p:blipFill>
          <a:blip r:embed="rId2" cstate="print"/>
          <a:srcRect/>
          <a:stretch>
            <a:fillRect/>
          </a:stretch>
        </p:blipFill>
        <p:spPr bwMode="auto">
          <a:xfrm>
            <a:off x="395536" y="332656"/>
            <a:ext cx="8073528" cy="61550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69875"/>
            <a:ext cx="8229600" cy="1143000"/>
          </a:xfrm>
          <a:prstGeom prst="rect">
            <a:avLst/>
          </a:prstGeom>
        </p:spPr>
        <p:txBody>
          <a:bodyPr/>
          <a:lstStyle>
            <a:lvl1pPr algn="l" defTabSz="449263" rtl="0" fontAlgn="base">
              <a:spcBef>
                <a:spcPct val="0"/>
              </a:spcBef>
              <a:spcAft>
                <a:spcPct val="0"/>
              </a:spcAft>
              <a:buClr>
                <a:srgbClr val="000000"/>
              </a:buClr>
              <a:buSzPct val="100000"/>
              <a:buFont typeface="Times New Roman" pitchFamily="18" charset="0"/>
              <a:defRPr sz="3200">
                <a:solidFill>
                  <a:srgbClr val="000000"/>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2pPr>
            <a:lvl3pPr marL="11430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3pPr>
            <a:lvl4pPr marL="16002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4pPr>
            <a:lvl5pPr marL="20574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5pPr>
            <a:lvl6pPr marL="25146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6pPr>
            <a:lvl7pPr marL="29718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7pPr>
            <a:lvl8pPr marL="34290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8pPr>
            <a:lvl9pPr marL="38862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9pPr>
          </a:lstStyle>
          <a:p>
            <a:pPr algn="ctr">
              <a:defRPr/>
            </a:pPr>
            <a:r>
              <a:rPr lang="nb-NO" altLang="nb-NO" kern="0" dirty="0" smtClean="0"/>
              <a:t>Locating earthquakes</a:t>
            </a:r>
          </a:p>
        </p:txBody>
      </p:sp>
      <p:sp>
        <p:nvSpPr>
          <p:cNvPr id="3" name="Rectangle 3"/>
          <p:cNvSpPr txBox="1">
            <a:spLocks noChangeArrowheads="1"/>
          </p:cNvSpPr>
          <p:nvPr/>
        </p:nvSpPr>
        <p:spPr>
          <a:xfrm>
            <a:off x="457200" y="1265238"/>
            <a:ext cx="8305800" cy="4525962"/>
          </a:xfrm>
          <a:prstGeom prst="rect">
            <a:avLst/>
          </a:prstGeom>
        </p:spPr>
        <p:txBody>
          <a:bodyPr/>
          <a:lstStyle>
            <a:lvl1pPr marL="342900" indent="-342900" algn="l" defTabSz="449263" rtl="0" fontAlgn="base">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1pPr>
            <a:lvl2pPr marL="742950" indent="-285750" algn="l" defTabSz="449263" rtl="0" fontAlgn="base">
              <a:spcBef>
                <a:spcPts val="6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fontAlgn="base">
              <a:spcBef>
                <a:spcPts val="600"/>
              </a:spcBef>
              <a:spcAft>
                <a:spcPct val="0"/>
              </a:spcAft>
              <a:buClr>
                <a:srgbClr val="000000"/>
              </a:buClr>
              <a:buSzPct val="100000"/>
              <a:buFont typeface="Times New Roman" pitchFamily="18" charset="0"/>
              <a:defRPr sz="2400">
                <a:solidFill>
                  <a:srgbClr val="000000"/>
                </a:solidFill>
                <a:latin typeface="+mn-lt"/>
                <a:cs typeface="+mn-cs"/>
              </a:defRPr>
            </a:lvl3pPr>
            <a:lvl4pPr marL="1600200" indent="-228600" algn="l" defTabSz="449263" rtl="0" fontAlgn="base">
              <a:spcBef>
                <a:spcPts val="600"/>
              </a:spcBef>
              <a:spcAft>
                <a:spcPct val="0"/>
              </a:spcAft>
              <a:buClr>
                <a:srgbClr val="000000"/>
              </a:buClr>
              <a:buSzPct val="100000"/>
              <a:buFont typeface="Times New Roman" pitchFamily="18" charset="0"/>
              <a:defRPr sz="2400">
                <a:solidFill>
                  <a:srgbClr val="000000"/>
                </a:solidFill>
                <a:latin typeface="+mn-lt"/>
                <a:cs typeface="+mn-cs"/>
              </a:defRPr>
            </a:lvl4pPr>
            <a:lvl5pPr marL="2057400" indent="-228600" algn="l" defTabSz="449263" rtl="0" fontAlgn="base">
              <a:spcBef>
                <a:spcPts val="600"/>
              </a:spcBef>
              <a:spcAft>
                <a:spcPct val="0"/>
              </a:spcAft>
              <a:buClr>
                <a:srgbClr val="000000"/>
              </a:buClr>
              <a:buSzPct val="100000"/>
              <a:buFont typeface="Times New Roman" pitchFamily="18" charset="0"/>
              <a:defRPr sz="2400">
                <a:solidFill>
                  <a:srgbClr val="000000"/>
                </a:solidFill>
                <a:latin typeface="+mn-lt"/>
                <a:cs typeface="+mn-cs"/>
              </a:defRPr>
            </a:lvl5pPr>
            <a:lvl6pPr marL="2514600" indent="-228600" algn="l" defTabSz="449263" rtl="0" fontAlgn="base">
              <a:spcBef>
                <a:spcPts val="600"/>
              </a:spcBef>
              <a:spcAft>
                <a:spcPct val="0"/>
              </a:spcAft>
              <a:buClr>
                <a:srgbClr val="000000"/>
              </a:buClr>
              <a:buSzPct val="100000"/>
              <a:buFont typeface="Times New Roman" pitchFamily="18" charset="0"/>
              <a:defRPr sz="2400">
                <a:solidFill>
                  <a:srgbClr val="000000"/>
                </a:solidFill>
                <a:latin typeface="+mn-lt"/>
                <a:cs typeface="+mn-cs"/>
              </a:defRPr>
            </a:lvl6pPr>
            <a:lvl7pPr marL="2971800" indent="-228600" algn="l" defTabSz="449263" rtl="0" fontAlgn="base">
              <a:spcBef>
                <a:spcPts val="600"/>
              </a:spcBef>
              <a:spcAft>
                <a:spcPct val="0"/>
              </a:spcAft>
              <a:buClr>
                <a:srgbClr val="000000"/>
              </a:buClr>
              <a:buSzPct val="100000"/>
              <a:buFont typeface="Times New Roman" pitchFamily="18" charset="0"/>
              <a:defRPr sz="2400">
                <a:solidFill>
                  <a:srgbClr val="000000"/>
                </a:solidFill>
                <a:latin typeface="+mn-lt"/>
                <a:cs typeface="+mn-cs"/>
              </a:defRPr>
            </a:lvl7pPr>
            <a:lvl8pPr marL="3429000" indent="-228600" algn="l" defTabSz="449263" rtl="0" fontAlgn="base">
              <a:spcBef>
                <a:spcPts val="600"/>
              </a:spcBef>
              <a:spcAft>
                <a:spcPct val="0"/>
              </a:spcAft>
              <a:buClr>
                <a:srgbClr val="000000"/>
              </a:buClr>
              <a:buSzPct val="100000"/>
              <a:buFont typeface="Times New Roman" pitchFamily="18" charset="0"/>
              <a:defRPr sz="2400">
                <a:solidFill>
                  <a:srgbClr val="000000"/>
                </a:solidFill>
                <a:latin typeface="+mn-lt"/>
                <a:cs typeface="+mn-cs"/>
              </a:defRPr>
            </a:lvl8pPr>
            <a:lvl9pPr marL="3886200" indent="-228600" algn="l" defTabSz="449263" rtl="0" fontAlgn="base">
              <a:spcBef>
                <a:spcPts val="600"/>
              </a:spcBef>
              <a:spcAft>
                <a:spcPct val="0"/>
              </a:spcAft>
              <a:buClr>
                <a:srgbClr val="000000"/>
              </a:buClr>
              <a:buSzPct val="100000"/>
              <a:buFont typeface="Times New Roman" pitchFamily="18" charset="0"/>
              <a:defRPr sz="2400">
                <a:solidFill>
                  <a:srgbClr val="000000"/>
                </a:solidFill>
                <a:latin typeface="+mn-lt"/>
                <a:cs typeface="+mn-cs"/>
              </a:defRPr>
            </a:lvl9pPr>
          </a:lstStyle>
          <a:p>
            <a:pPr marL="0" indent="0">
              <a:buFontTx/>
              <a:buNone/>
              <a:defRPr/>
            </a:pPr>
            <a:r>
              <a:rPr lang="nb-NO" altLang="nb-NO" kern="0" dirty="0" smtClean="0"/>
              <a:t>Use that P and S-waves travel with different velocitites and use the time difference to calculate the distance.</a:t>
            </a:r>
          </a:p>
        </p:txBody>
      </p:sp>
      <p:pic>
        <p:nvPicPr>
          <p:cNvPr id="35844" name="Picture 4" descr="10_16ab"/>
          <p:cNvPicPr>
            <a:picLocks noChangeAspect="1" noChangeArrowheads="1"/>
          </p:cNvPicPr>
          <p:nvPr/>
        </p:nvPicPr>
        <p:blipFill>
          <a:blip r:embed="rId2" cstate="print"/>
          <a:srcRect/>
          <a:stretch>
            <a:fillRect/>
          </a:stretch>
        </p:blipFill>
        <p:spPr bwMode="auto">
          <a:xfrm>
            <a:off x="1927225" y="2286000"/>
            <a:ext cx="528955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98450"/>
            <a:ext cx="8229600" cy="610270"/>
          </a:xfrm>
          <a:prstGeom prst="rect">
            <a:avLst/>
          </a:prstGeom>
        </p:spPr>
        <p:txBody>
          <a:bodyPr/>
          <a:lstStyle>
            <a:lvl1pPr algn="l" defTabSz="449263" rtl="0" fontAlgn="base">
              <a:spcBef>
                <a:spcPct val="0"/>
              </a:spcBef>
              <a:spcAft>
                <a:spcPct val="0"/>
              </a:spcAft>
              <a:buClr>
                <a:srgbClr val="000000"/>
              </a:buClr>
              <a:buSzPct val="100000"/>
              <a:buFont typeface="Times New Roman" pitchFamily="18" charset="0"/>
              <a:defRPr sz="3200">
                <a:solidFill>
                  <a:srgbClr val="000000"/>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2pPr>
            <a:lvl3pPr marL="11430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3pPr>
            <a:lvl4pPr marL="16002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4pPr>
            <a:lvl5pPr marL="20574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5pPr>
            <a:lvl6pPr marL="25146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6pPr>
            <a:lvl7pPr marL="29718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7pPr>
            <a:lvl8pPr marL="34290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8pPr>
            <a:lvl9pPr marL="38862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9pPr>
          </a:lstStyle>
          <a:p>
            <a:pPr algn="ctr">
              <a:defRPr/>
            </a:pPr>
            <a:r>
              <a:rPr lang="nb-NO" altLang="nb-NO" kern="0" dirty="0" smtClean="0"/>
              <a:t>S-P time</a:t>
            </a:r>
          </a:p>
        </p:txBody>
      </p:sp>
      <p:pic>
        <p:nvPicPr>
          <p:cNvPr id="47106" name="Picture 2" descr="http://www.earth.lsa.umich.edu/~ruff/980925.OhioPenn/AAMN.PSLg.GIF"/>
          <p:cNvPicPr>
            <a:picLocks noChangeAspect="1" noChangeArrowheads="1"/>
          </p:cNvPicPr>
          <p:nvPr/>
        </p:nvPicPr>
        <p:blipFill>
          <a:blip r:embed="rId2" cstate="print"/>
          <a:srcRect/>
          <a:stretch>
            <a:fillRect/>
          </a:stretch>
        </p:blipFill>
        <p:spPr bwMode="auto">
          <a:xfrm>
            <a:off x="1331640" y="1124744"/>
            <a:ext cx="7129290" cy="510200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60350"/>
            <a:ext cx="8229600" cy="1143000"/>
          </a:xfrm>
          <a:prstGeom prst="rect">
            <a:avLst/>
          </a:prstGeom>
        </p:spPr>
        <p:txBody>
          <a:bodyPr/>
          <a:lstStyle>
            <a:lvl1pPr algn="l" defTabSz="449263" rtl="0" fontAlgn="base">
              <a:spcBef>
                <a:spcPct val="0"/>
              </a:spcBef>
              <a:spcAft>
                <a:spcPct val="0"/>
              </a:spcAft>
              <a:buClr>
                <a:srgbClr val="000000"/>
              </a:buClr>
              <a:buSzPct val="100000"/>
              <a:buFont typeface="Times New Roman" pitchFamily="18" charset="0"/>
              <a:defRPr sz="3200">
                <a:solidFill>
                  <a:srgbClr val="000000"/>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2pPr>
            <a:lvl3pPr marL="11430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3pPr>
            <a:lvl4pPr marL="16002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4pPr>
            <a:lvl5pPr marL="20574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5pPr>
            <a:lvl6pPr marL="25146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6pPr>
            <a:lvl7pPr marL="29718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7pPr>
            <a:lvl8pPr marL="34290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8pPr>
            <a:lvl9pPr marL="38862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9pPr>
          </a:lstStyle>
          <a:p>
            <a:pPr algn="ctr">
              <a:defRPr/>
            </a:pPr>
            <a:r>
              <a:rPr lang="nb-NO" altLang="nb-NO" kern="0" dirty="0" smtClean="0"/>
              <a:t>Distance to earthquake as a function of S and P travel times, example of global earthquake</a:t>
            </a:r>
          </a:p>
        </p:txBody>
      </p:sp>
      <p:pic>
        <p:nvPicPr>
          <p:cNvPr id="37891" name="Picture 4" descr="IMG_0006"/>
          <p:cNvPicPr>
            <a:picLocks noChangeAspect="1" noChangeArrowheads="1"/>
          </p:cNvPicPr>
          <p:nvPr/>
        </p:nvPicPr>
        <p:blipFill>
          <a:blip r:embed="rId2" cstate="print"/>
          <a:srcRect/>
          <a:stretch>
            <a:fillRect/>
          </a:stretch>
        </p:blipFill>
        <p:spPr bwMode="auto">
          <a:xfrm>
            <a:off x="2483769" y="1887060"/>
            <a:ext cx="3312368" cy="4391565"/>
          </a:xfrm>
          <a:prstGeom prst="rect">
            <a:avLst/>
          </a:prstGeom>
          <a:noFill/>
          <a:ln w="9525">
            <a:noFill/>
            <a:miter lim="800000"/>
            <a:headEnd/>
            <a:tailEnd/>
          </a:ln>
          <a:effectLst>
            <a:outerShdw blurRad="50800" dist="50800" dir="5400000" algn="ctr" rotWithShape="0">
              <a:srgbClr val="000000">
                <a:alpha val="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98438"/>
            <a:ext cx="8229600" cy="1143000"/>
          </a:xfrm>
          <a:prstGeom prst="rect">
            <a:avLst/>
          </a:prstGeom>
        </p:spPr>
        <p:txBody>
          <a:bodyPr/>
          <a:lstStyle>
            <a:lvl1pPr algn="l" defTabSz="449263" rtl="0" fontAlgn="base">
              <a:spcBef>
                <a:spcPct val="0"/>
              </a:spcBef>
              <a:spcAft>
                <a:spcPct val="0"/>
              </a:spcAft>
              <a:buClr>
                <a:srgbClr val="000000"/>
              </a:buClr>
              <a:buSzPct val="100000"/>
              <a:buFont typeface="Times New Roman" pitchFamily="18" charset="0"/>
              <a:defRPr sz="3200">
                <a:solidFill>
                  <a:srgbClr val="000000"/>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2pPr>
            <a:lvl3pPr marL="11430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3pPr>
            <a:lvl4pPr marL="16002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4pPr>
            <a:lvl5pPr marL="20574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5pPr>
            <a:lvl6pPr marL="25146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6pPr>
            <a:lvl7pPr marL="29718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7pPr>
            <a:lvl8pPr marL="34290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8pPr>
            <a:lvl9pPr marL="38862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9pPr>
          </a:lstStyle>
          <a:p>
            <a:pPr>
              <a:defRPr/>
            </a:pPr>
            <a:r>
              <a:rPr lang="nb-NO" altLang="nb-NO" kern="0" dirty="0" smtClean="0"/>
              <a:t>Three station location</a:t>
            </a:r>
          </a:p>
        </p:txBody>
      </p:sp>
      <p:sp>
        <p:nvSpPr>
          <p:cNvPr id="3" name="Rectangle 6"/>
          <p:cNvSpPr>
            <a:spLocks noChangeArrowheads="1"/>
          </p:cNvSpPr>
          <p:nvPr/>
        </p:nvSpPr>
        <p:spPr bwMode="auto">
          <a:xfrm>
            <a:off x="0" y="1295400"/>
            <a:ext cx="2895600" cy="4495800"/>
          </a:xfrm>
          <a:prstGeom prst="rect">
            <a:avLst/>
          </a:prstGeom>
          <a:noFill/>
          <a:ln w="9525">
            <a:noFill/>
            <a:miter lim="800000"/>
            <a:headEnd/>
            <a:tailEnd/>
          </a:ln>
        </p:spPr>
        <p:txBody>
          <a:bodyPr/>
          <a:lstStyle/>
          <a:p>
            <a:pPr marL="342900" indent="-342900">
              <a:spcBef>
                <a:spcPct val="20000"/>
              </a:spcBef>
              <a:buFontTx/>
              <a:buChar char="•"/>
            </a:pPr>
            <a:r>
              <a:rPr lang="nb-NO" altLang="nb-NO" sz="2000" dirty="0" smtClean="0">
                <a:solidFill>
                  <a:schemeClr val="tx1"/>
                </a:solidFill>
                <a:latin typeface="Calibri" pitchFamily="34" charset="0"/>
              </a:rPr>
              <a:t>One station gives an infinite number of locations around the circle</a:t>
            </a:r>
            <a:endParaRPr lang="nb-NO" altLang="nb-NO" sz="2000" dirty="0">
              <a:solidFill>
                <a:schemeClr val="tx1"/>
              </a:solidFill>
              <a:latin typeface="Calibri" pitchFamily="34" charset="0"/>
            </a:endParaRPr>
          </a:p>
          <a:p>
            <a:pPr marL="342900" indent="-342900">
              <a:spcBef>
                <a:spcPct val="20000"/>
              </a:spcBef>
              <a:buFontTx/>
              <a:buChar char="•"/>
            </a:pPr>
            <a:r>
              <a:rPr lang="nb-NO" altLang="nb-NO" sz="2000" dirty="0" smtClean="0">
                <a:solidFill>
                  <a:schemeClr val="tx1"/>
                </a:solidFill>
                <a:latin typeface="Calibri" pitchFamily="34" charset="0"/>
              </a:rPr>
              <a:t>Two stations give 2 possible locations</a:t>
            </a:r>
          </a:p>
          <a:p>
            <a:pPr marL="342900" indent="-342900">
              <a:spcBef>
                <a:spcPct val="20000"/>
              </a:spcBef>
              <a:buFontTx/>
              <a:buChar char="•"/>
            </a:pPr>
            <a:r>
              <a:rPr lang="nb-NO" altLang="nb-NO" sz="2000" dirty="0" smtClean="0">
                <a:solidFill>
                  <a:schemeClr val="tx1"/>
                </a:solidFill>
                <a:latin typeface="Calibri" pitchFamily="34" charset="0"/>
              </a:rPr>
              <a:t> Three stations give, in theory, only one location</a:t>
            </a:r>
          </a:p>
          <a:p>
            <a:pPr marL="342900" indent="-342900">
              <a:spcBef>
                <a:spcPct val="20000"/>
              </a:spcBef>
              <a:buFontTx/>
              <a:buChar char="•"/>
            </a:pPr>
            <a:r>
              <a:rPr lang="nb-NO" altLang="nb-NO" sz="2000" dirty="0" smtClean="0">
                <a:solidFill>
                  <a:schemeClr val="tx1"/>
                </a:solidFill>
                <a:latin typeface="Calibri" pitchFamily="34" charset="0"/>
              </a:rPr>
              <a:t>In reality there is always error</a:t>
            </a:r>
            <a:endParaRPr lang="nb-NO" altLang="nb-NO" sz="2000" dirty="0">
              <a:solidFill>
                <a:schemeClr val="tx1"/>
              </a:solidFill>
              <a:latin typeface="Calibri" pitchFamily="34" charset="0"/>
            </a:endParaRPr>
          </a:p>
          <a:p>
            <a:pPr marL="342900" indent="-342900">
              <a:spcBef>
                <a:spcPct val="20000"/>
              </a:spcBef>
              <a:buFontTx/>
              <a:buChar char="•"/>
            </a:pPr>
            <a:endParaRPr lang="nb-NO" altLang="nb-NO" sz="2000" b="1" i="1" dirty="0">
              <a:solidFill>
                <a:schemeClr val="tx1"/>
              </a:solidFill>
              <a:latin typeface="Calibri" pitchFamily="34" charset="0"/>
            </a:endParaRPr>
          </a:p>
        </p:txBody>
      </p:sp>
      <p:sp>
        <p:nvSpPr>
          <p:cNvPr id="4" name="Oval 3"/>
          <p:cNvSpPr/>
          <p:nvPr/>
        </p:nvSpPr>
        <p:spPr>
          <a:xfrm>
            <a:off x="5791200" y="304800"/>
            <a:ext cx="3124200" cy="3124200"/>
          </a:xfrm>
          <a:prstGeom prst="ellipse">
            <a:avLst/>
          </a:prstGeom>
          <a:no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4"/>
          <p:cNvCxnSpPr>
            <a:endCxn id="4" idx="0"/>
          </p:cNvCxnSpPr>
          <p:nvPr/>
        </p:nvCxnSpPr>
        <p:spPr>
          <a:xfrm rot="5400000" flipH="1" flipV="1">
            <a:off x="6558756" y="1094582"/>
            <a:ext cx="1584325" cy="4762"/>
          </a:xfrm>
          <a:prstGeom prst="line">
            <a:avLst/>
          </a:prstGeom>
          <a:ln w="2540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Isosceles Triangle 5"/>
          <p:cNvSpPr/>
          <p:nvPr/>
        </p:nvSpPr>
        <p:spPr>
          <a:xfrm>
            <a:off x="7270750" y="1797050"/>
            <a:ext cx="152400" cy="152400"/>
          </a:xfrm>
          <a:prstGeom prst="triangle">
            <a:avLst/>
          </a:prstGeom>
          <a:solidFill>
            <a:schemeClr val="accent2">
              <a:lumMod val="20000"/>
              <a:lumOff val="80000"/>
            </a:schemeClr>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2743200" y="1371600"/>
            <a:ext cx="5257800" cy="5257800"/>
          </a:xfrm>
          <a:prstGeom prst="ellipse">
            <a:avLst/>
          </a:prstGeom>
          <a:noFill/>
          <a:ln>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a:stCxn id="9" idx="0"/>
          </p:cNvCxnSpPr>
          <p:nvPr/>
        </p:nvCxnSpPr>
        <p:spPr>
          <a:xfrm rot="16200000" flipV="1">
            <a:off x="4094956" y="2648744"/>
            <a:ext cx="2555875" cy="1588"/>
          </a:xfrm>
          <a:prstGeom prst="line">
            <a:avLst/>
          </a:prstGeom>
          <a:ln w="25400">
            <a:solidFill>
              <a:schemeClr val="tx2">
                <a:lumMod val="60000"/>
                <a:lumOff val="4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a:off x="5297488" y="3927475"/>
            <a:ext cx="152400" cy="152400"/>
          </a:xfrm>
          <a:prstGeom prst="triangle">
            <a:avLst/>
          </a:prstGeom>
          <a:solidFill>
            <a:schemeClr val="accent1">
              <a:lumMod val="20000"/>
              <a:lumOff val="80000"/>
            </a:schemeClr>
          </a:solidFill>
          <a:ln w="12700">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6400800" y="3200400"/>
            <a:ext cx="2057400" cy="2057400"/>
          </a:xfrm>
          <a:prstGeom prst="ellipse">
            <a:avLst/>
          </a:prstGeom>
          <a:no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Connector 10"/>
          <p:cNvCxnSpPr>
            <a:stCxn id="12" idx="0"/>
            <a:endCxn id="10" idx="0"/>
          </p:cNvCxnSpPr>
          <p:nvPr/>
        </p:nvCxnSpPr>
        <p:spPr>
          <a:xfrm rot="16200000" flipV="1">
            <a:off x="6975475" y="3654425"/>
            <a:ext cx="914400" cy="6350"/>
          </a:xfrm>
          <a:prstGeom prst="line">
            <a:avLst/>
          </a:prstGeom>
          <a:ln w="25400">
            <a:solidFill>
              <a:schemeClr val="accent3">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7359650" y="4114800"/>
            <a:ext cx="152400" cy="152400"/>
          </a:xfrm>
          <a:prstGeom prst="triangle">
            <a:avLst/>
          </a:prstGeom>
          <a:solidFill>
            <a:schemeClr val="accent3">
              <a:lumMod val="60000"/>
              <a:lumOff val="40000"/>
            </a:schemeClr>
          </a:solidFill>
          <a:ln w="12700">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5-Point Star 15"/>
          <p:cNvSpPr/>
          <p:nvPr/>
        </p:nvSpPr>
        <p:spPr>
          <a:xfrm>
            <a:off x="7808913" y="3208338"/>
            <a:ext cx="228600" cy="228600"/>
          </a:xfrm>
          <a:prstGeom prst="star5">
            <a:avLst/>
          </a:prstGeom>
          <a:solidFill>
            <a:srgbClr val="FFFF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childTnLst>
                          </p:cTn>
                        </p:par>
                        <p:par>
                          <p:cTn id="12" fill="hold" nodeType="afterGroup">
                            <p:stCondLst>
                              <p:cond delay="2000"/>
                            </p:stCondLst>
                            <p:childTnLst>
                              <p:par>
                                <p:cTn id="13" presetID="2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edge">
                                      <p:cBhvr>
                                        <p:cTn id="15" dur="10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childTnLst>
                          </p:cTn>
                        </p:par>
                        <p:par>
                          <p:cTn id="36" fill="hold" nodeType="afterGroup">
                            <p:stCondLst>
                              <p:cond delay="1000"/>
                            </p:stCondLst>
                            <p:childTnLst>
                              <p:par>
                                <p:cTn id="37" presetID="2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1000"/>
                                        <p:tgtEl>
                                          <p:spTgt spid="8"/>
                                        </p:tgtEl>
                                      </p:cBhvr>
                                    </p:animEffect>
                                  </p:childTnLst>
                                </p:cTn>
                              </p:par>
                            </p:childTnLst>
                          </p:cTn>
                        </p:par>
                        <p:par>
                          <p:cTn id="40" fill="hold" nodeType="afterGroup">
                            <p:stCondLst>
                              <p:cond delay="2000"/>
                            </p:stCondLst>
                            <p:childTnLst>
                              <p:par>
                                <p:cTn id="41" presetID="2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edge">
                                      <p:cBhvr>
                                        <p:cTn id="43" dur="1000"/>
                                        <p:tgtEl>
                                          <p:spTgt spid="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childTnLst>
                                </p:cTn>
                              </p:par>
                            </p:childTnLst>
                          </p:cTn>
                        </p:par>
                        <p:par>
                          <p:cTn id="49" fill="hold" nodeType="afterGroup">
                            <p:stCondLst>
                              <p:cond delay="1000"/>
                            </p:stCondLst>
                            <p:childTnLst>
                              <p:par>
                                <p:cTn id="50" presetID="22" presetClass="entr" presetSubtype="4"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1000"/>
                                        <p:tgtEl>
                                          <p:spTgt spid="11"/>
                                        </p:tgtEl>
                                      </p:cBhvr>
                                    </p:animEffect>
                                  </p:childTnLst>
                                </p:cTn>
                              </p:par>
                            </p:childTnLst>
                          </p:cTn>
                        </p:par>
                        <p:par>
                          <p:cTn id="53" fill="hold" nodeType="afterGroup">
                            <p:stCondLst>
                              <p:cond delay="2000"/>
                            </p:stCondLst>
                            <p:childTnLst>
                              <p:par>
                                <p:cTn id="54" presetID="2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edge">
                                      <p:cBhvr>
                                        <p:cTn id="56" dur="1000"/>
                                        <p:tgtEl>
                                          <p:spTgt spid="1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1" presetClass="entr" presetSubtype="0" fill="hold" nodeType="clickEffect">
                                  <p:stCondLst>
                                    <p:cond delay="0"/>
                                  </p:stCondLst>
                                  <p:iterate type="lt">
                                    <p:tmPct val="5000"/>
                                  </p:iterate>
                                  <p:childTnLst>
                                    <p:set>
                                      <p:cBhvr>
                                        <p:cTn id="60" dur="1" fill="hold">
                                          <p:stCondLst>
                                            <p:cond delay="0"/>
                                          </p:stCondLst>
                                        </p:cTn>
                                        <p:tgtEl>
                                          <p:spTgt spid="16"/>
                                        </p:tgtEl>
                                        <p:attrNameLst>
                                          <p:attrName>style.visibility</p:attrName>
                                        </p:attrNameLst>
                                      </p:cBhvr>
                                      <p:to>
                                        <p:strVal val="visible"/>
                                      </p:to>
                                    </p:set>
                                    <p:anim calcmode="lin" valueType="num">
                                      <p:cBhvr>
                                        <p:cTn id="61" dur="2000" fill="hold"/>
                                        <p:tgtEl>
                                          <p:spTgt spid="16"/>
                                        </p:tgtEl>
                                        <p:attrNameLst>
                                          <p:attrName>ppt_w</p:attrName>
                                        </p:attrNameLst>
                                      </p:cBhvr>
                                      <p:tavLst>
                                        <p:tav tm="0">
                                          <p:val>
                                            <p:fltVal val="0"/>
                                          </p:val>
                                        </p:tav>
                                        <p:tav tm="100000">
                                          <p:val>
                                            <p:strVal val="#ppt_w"/>
                                          </p:val>
                                        </p:tav>
                                      </p:tavLst>
                                    </p:anim>
                                    <p:anim calcmode="lin" valueType="num">
                                      <p:cBhvr>
                                        <p:cTn id="62" dur="2000" fill="hold"/>
                                        <p:tgtEl>
                                          <p:spTgt spid="16"/>
                                        </p:tgtEl>
                                        <p:attrNameLst>
                                          <p:attrName>ppt_h</p:attrName>
                                        </p:attrNameLst>
                                      </p:cBhvr>
                                      <p:tavLst>
                                        <p:tav tm="0">
                                          <p:val>
                                            <p:fltVal val="0"/>
                                          </p:val>
                                        </p:tav>
                                        <p:tav tm="100000">
                                          <p:val>
                                            <p:strVal val="#ppt_h"/>
                                          </p:val>
                                        </p:tav>
                                      </p:tavLst>
                                    </p:anim>
                                    <p:anim calcmode="lin" valueType="num">
                                      <p:cBhvr>
                                        <p:cTn id="63" dur="2000" fill="hold"/>
                                        <p:tgtEl>
                                          <p:spTgt spid="16"/>
                                        </p:tgtEl>
                                        <p:attrNameLst>
                                          <p:attrName>style.rotation</p:attrName>
                                        </p:attrNameLst>
                                      </p:cBhvr>
                                      <p:tavLst>
                                        <p:tav tm="0">
                                          <p:val>
                                            <p:fltVal val="90"/>
                                          </p:val>
                                        </p:tav>
                                        <p:tav tm="100000">
                                          <p:val>
                                            <p:fltVal val="0"/>
                                          </p:val>
                                        </p:tav>
                                      </p:tavLst>
                                    </p:anim>
                                    <p:animEffect transition="in" filter="fade">
                                      <p:cBhvr>
                                        <p:cTn id="6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0"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98438"/>
            <a:ext cx="8229600" cy="1143000"/>
          </a:xfrm>
          <a:prstGeom prst="rect">
            <a:avLst/>
          </a:prstGeom>
        </p:spPr>
        <p:txBody>
          <a:bodyPr/>
          <a:lstStyle>
            <a:lvl1pPr algn="l" defTabSz="449263" rtl="0" fontAlgn="base">
              <a:spcBef>
                <a:spcPct val="0"/>
              </a:spcBef>
              <a:spcAft>
                <a:spcPct val="0"/>
              </a:spcAft>
              <a:buClr>
                <a:srgbClr val="000000"/>
              </a:buClr>
              <a:buSzPct val="100000"/>
              <a:buFont typeface="Times New Roman" pitchFamily="18" charset="0"/>
              <a:defRPr sz="3200">
                <a:solidFill>
                  <a:srgbClr val="000000"/>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2pPr>
            <a:lvl3pPr marL="11430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3pPr>
            <a:lvl4pPr marL="16002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4pPr>
            <a:lvl5pPr marL="20574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5pPr>
            <a:lvl6pPr marL="25146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6pPr>
            <a:lvl7pPr marL="29718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7pPr>
            <a:lvl8pPr marL="34290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8pPr>
            <a:lvl9pPr marL="38862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9pPr>
          </a:lstStyle>
          <a:p>
            <a:pPr algn="ctr">
              <a:defRPr/>
            </a:pPr>
            <a:r>
              <a:rPr lang="nb-NO" altLang="nb-NO" kern="0" dirty="0" smtClean="0"/>
              <a:t>Global three station location using S-P</a:t>
            </a:r>
          </a:p>
        </p:txBody>
      </p:sp>
      <p:pic>
        <p:nvPicPr>
          <p:cNvPr id="39939" name="Picture 4"/>
          <p:cNvPicPr>
            <a:picLocks noChangeAspect="1" noChangeArrowheads="1"/>
          </p:cNvPicPr>
          <p:nvPr/>
        </p:nvPicPr>
        <p:blipFill>
          <a:blip r:embed="rId2" cstate="print"/>
          <a:srcRect b="7464"/>
          <a:stretch>
            <a:fillRect/>
          </a:stretch>
        </p:blipFill>
        <p:spPr bwMode="auto">
          <a:xfrm>
            <a:off x="250825" y="1268413"/>
            <a:ext cx="8647113" cy="44648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8313" y="333375"/>
            <a:ext cx="8229600" cy="359321"/>
          </a:xfrm>
        </p:spPr>
        <p:txBody>
          <a:bodyPr/>
          <a:lstStyle/>
          <a:p>
            <a:pPr algn="ctr"/>
            <a:r>
              <a:rPr lang="nb-NO" dirty="0" smtClean="0"/>
              <a:t>Definition: Azimuth and Back-Azimuth</a:t>
            </a:r>
            <a:endParaRPr lang="en-US" dirty="0" smtClean="0"/>
          </a:p>
        </p:txBody>
      </p:sp>
      <p:sp>
        <p:nvSpPr>
          <p:cNvPr id="5" name="TextBox 4"/>
          <p:cNvSpPr txBox="1"/>
          <p:nvPr/>
        </p:nvSpPr>
        <p:spPr>
          <a:xfrm>
            <a:off x="1043608" y="5805264"/>
            <a:ext cx="6840760" cy="400110"/>
          </a:xfrm>
          <a:prstGeom prst="rect">
            <a:avLst/>
          </a:prstGeom>
          <a:noFill/>
        </p:spPr>
        <p:txBody>
          <a:bodyPr wrap="square" rtlCol="0">
            <a:spAutoFit/>
          </a:bodyPr>
          <a:lstStyle/>
          <a:p>
            <a:r>
              <a:rPr lang="nb-NO" sz="2000" dirty="0" smtClean="0">
                <a:latin typeface="Times New Roman" pitchFamily="18" charset="0"/>
                <a:cs typeface="Times New Roman" pitchFamily="18" charset="0"/>
              </a:rPr>
              <a:t>Azimuth is 39 deg and back azimuth is 234 deg</a:t>
            </a:r>
            <a:endParaRPr lang="nb-NO" sz="2000" dirty="0">
              <a:latin typeface="Times New Roman" pitchFamily="18" charset="0"/>
              <a:cs typeface="Times New Roman" pitchFamily="18" charset="0"/>
            </a:endParaRPr>
          </a:p>
        </p:txBody>
      </p:sp>
      <p:pic>
        <p:nvPicPr>
          <p:cNvPr id="43009" name="Picture 1"/>
          <p:cNvPicPr>
            <a:picLocks noChangeAspect="1" noChangeArrowheads="1"/>
          </p:cNvPicPr>
          <p:nvPr/>
        </p:nvPicPr>
        <p:blipFill>
          <a:blip r:embed="rId2" cstate="print"/>
          <a:srcRect/>
          <a:stretch>
            <a:fillRect/>
          </a:stretch>
        </p:blipFill>
        <p:spPr bwMode="auto">
          <a:xfrm>
            <a:off x="1835696" y="836712"/>
            <a:ext cx="4968552" cy="4749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a:r>
              <a:rPr lang="nb-NO" dirty="0" smtClean="0"/>
              <a:t>Single station location</a:t>
            </a:r>
            <a:endParaRPr lang="en-US" dirty="0" smtClean="0"/>
          </a:p>
        </p:txBody>
      </p:sp>
      <p:pic>
        <p:nvPicPr>
          <p:cNvPr id="41985" name="Picture 1"/>
          <p:cNvPicPr>
            <a:picLocks noChangeAspect="1" noChangeArrowheads="1"/>
          </p:cNvPicPr>
          <p:nvPr/>
        </p:nvPicPr>
        <p:blipFill>
          <a:blip r:embed="rId2" cstate="print"/>
          <a:srcRect/>
          <a:stretch>
            <a:fillRect/>
          </a:stretch>
        </p:blipFill>
        <p:spPr bwMode="auto">
          <a:xfrm>
            <a:off x="2411760" y="1268760"/>
            <a:ext cx="4045783" cy="3523746"/>
          </a:xfrm>
          <a:prstGeom prst="rect">
            <a:avLst/>
          </a:prstGeom>
          <a:noFill/>
          <a:ln w="9525">
            <a:noFill/>
            <a:miter lim="800000"/>
            <a:headEnd/>
            <a:tailEnd/>
          </a:ln>
        </p:spPr>
      </p:pic>
      <p:sp>
        <p:nvSpPr>
          <p:cNvPr id="41986" name="Rectangle 2"/>
          <p:cNvSpPr>
            <a:spLocks noChangeArrowheads="1"/>
          </p:cNvSpPr>
          <p:nvPr/>
        </p:nvSpPr>
        <p:spPr bwMode="auto">
          <a:xfrm>
            <a:off x="467544" y="5013176"/>
            <a:ext cx="828092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14350" algn="l"/>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Example of P-wave first motions in 3-component records from which the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backazimuth</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φ</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can be derived. </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φ</a:t>
            </a:r>
            <a:r>
              <a:rPr kumimoji="0" lang="en-US" sz="2000" b="0" i="1"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1</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corresponds to, in this example, a first motion down (Z</a:t>
            </a:r>
            <a:r>
              <a:rPr kumimoji="0" lang="en-US" sz="20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on the vertical channel and </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φ</a:t>
            </a:r>
            <a:r>
              <a:rPr kumimoji="0" lang="en-US" sz="2000" b="0"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 a first motion up (Z</a:t>
            </a:r>
            <a:r>
              <a:rPr kumimoji="0" lang="en-US" sz="20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5580112" y="3645024"/>
            <a:ext cx="3312368" cy="523220"/>
          </a:xfrm>
          <a:prstGeom prst="rect">
            <a:avLst/>
          </a:prstGeom>
          <a:noFill/>
        </p:spPr>
        <p:txBody>
          <a:bodyPr wrap="square" rtlCol="0">
            <a:spAutoFit/>
          </a:bodyPr>
          <a:lstStyle/>
          <a:p>
            <a:r>
              <a:rPr lang="el-GR" sz="2800" i="1" dirty="0" smtClean="0">
                <a:latin typeface="Arial" pitchFamily="34" charset="0"/>
                <a:ea typeface="Times New Roman" pitchFamily="18" charset="0"/>
                <a:cs typeface="Times New Roman" pitchFamily="18" charset="0"/>
              </a:rPr>
              <a:t>Φ</a:t>
            </a:r>
            <a:r>
              <a:rPr lang="en-US" sz="2800" i="1" dirty="0" smtClean="0">
                <a:latin typeface="Arial" pitchFamily="34" charset="0"/>
                <a:ea typeface="Times New Roman" pitchFamily="18" charset="0"/>
                <a:cs typeface="Times New Roman" pitchFamily="18" charset="0"/>
              </a:rPr>
              <a:t>=</a:t>
            </a:r>
            <a:r>
              <a:rPr lang="en-US" sz="2800" i="1" dirty="0" err="1" smtClean="0">
                <a:latin typeface="Arial" pitchFamily="34" charset="0"/>
                <a:ea typeface="Times New Roman" pitchFamily="18" charset="0"/>
                <a:cs typeface="Times New Roman" pitchFamily="18" charset="0"/>
              </a:rPr>
              <a:t>arctan</a:t>
            </a:r>
            <a:r>
              <a:rPr lang="en-US" sz="2800" i="1" dirty="0" smtClean="0">
                <a:latin typeface="Arial" pitchFamily="34" charset="0"/>
                <a:ea typeface="Times New Roman" pitchFamily="18" charset="0"/>
                <a:cs typeface="Times New Roman" pitchFamily="18" charset="0"/>
              </a:rPr>
              <a:t>(A</a:t>
            </a:r>
            <a:r>
              <a:rPr lang="en-US" sz="2800" i="1" baseline="-25000" dirty="0" smtClean="0">
                <a:latin typeface="Arial" pitchFamily="34" charset="0"/>
                <a:ea typeface="Times New Roman" pitchFamily="18" charset="0"/>
                <a:cs typeface="Times New Roman" pitchFamily="18" charset="0"/>
              </a:rPr>
              <a:t>E</a:t>
            </a:r>
            <a:r>
              <a:rPr lang="en-US" sz="2800" i="1" dirty="0" smtClean="0">
                <a:latin typeface="Arial" pitchFamily="34" charset="0"/>
                <a:ea typeface="Times New Roman" pitchFamily="18" charset="0"/>
                <a:cs typeface="Times New Roman" pitchFamily="18" charset="0"/>
              </a:rPr>
              <a:t>/A</a:t>
            </a:r>
            <a:r>
              <a:rPr lang="en-US" sz="2800" i="1" baseline="-25000" dirty="0" smtClean="0">
                <a:latin typeface="Arial" pitchFamily="34" charset="0"/>
                <a:ea typeface="Times New Roman" pitchFamily="18" charset="0"/>
                <a:cs typeface="Times New Roman" pitchFamily="18" charset="0"/>
              </a:rPr>
              <a:t>N</a:t>
            </a:r>
            <a:r>
              <a:rPr lang="en-US" sz="2800" i="1" dirty="0" smtClean="0">
                <a:latin typeface="Arial" pitchFamily="34" charset="0"/>
                <a:ea typeface="Times New Roman" pitchFamily="18" charset="0"/>
                <a:cs typeface="Times New Roman" pitchFamily="18" charset="0"/>
              </a:rPr>
              <a:t>)</a:t>
            </a:r>
            <a:endParaRPr lang="nb-NO" sz="2800" baseline="-25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3_5_02"/>
          <p:cNvPicPr>
            <a:picLocks noChangeAspect="1" noChangeArrowheads="1"/>
          </p:cNvPicPr>
          <p:nvPr/>
        </p:nvPicPr>
        <p:blipFill>
          <a:blip r:embed="rId2" cstate="print"/>
          <a:srcRect/>
          <a:stretch>
            <a:fillRect/>
          </a:stretch>
        </p:blipFill>
        <p:spPr bwMode="auto">
          <a:xfrm>
            <a:off x="250825" y="404813"/>
            <a:ext cx="4152900" cy="5688012"/>
          </a:xfrm>
          <a:prstGeom prst="rect">
            <a:avLst/>
          </a:prstGeom>
          <a:noFill/>
          <a:ln w="9525">
            <a:noFill/>
            <a:miter lim="800000"/>
            <a:headEnd/>
            <a:tailEnd/>
          </a:ln>
        </p:spPr>
      </p:pic>
      <p:pic>
        <p:nvPicPr>
          <p:cNvPr id="5123" name="Picture 5" descr="3_5_03"/>
          <p:cNvPicPr>
            <a:picLocks noChangeAspect="1" noChangeArrowheads="1"/>
          </p:cNvPicPr>
          <p:nvPr/>
        </p:nvPicPr>
        <p:blipFill>
          <a:blip r:embed="rId3" cstate="print"/>
          <a:srcRect/>
          <a:stretch>
            <a:fillRect/>
          </a:stretch>
        </p:blipFill>
        <p:spPr bwMode="auto">
          <a:xfrm>
            <a:off x="4632325" y="836613"/>
            <a:ext cx="4476750" cy="468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nb-NO" dirty="0" smtClean="0"/>
              <a:t>Single station location</a:t>
            </a:r>
            <a:endParaRPr lang="en-US" dirty="0" smtClean="0"/>
          </a:p>
        </p:txBody>
      </p:sp>
      <p:pic>
        <p:nvPicPr>
          <p:cNvPr id="40961" name="Picture 1"/>
          <p:cNvPicPr>
            <a:picLocks noChangeAspect="1" noChangeArrowheads="1"/>
          </p:cNvPicPr>
          <p:nvPr/>
        </p:nvPicPr>
        <p:blipFill>
          <a:blip r:embed="rId2" cstate="print"/>
          <a:srcRect/>
          <a:stretch>
            <a:fillRect/>
          </a:stretch>
        </p:blipFill>
        <p:spPr bwMode="auto">
          <a:xfrm>
            <a:off x="1571604" y="1000108"/>
            <a:ext cx="5858121" cy="4149503"/>
          </a:xfrm>
          <a:prstGeom prst="rect">
            <a:avLst/>
          </a:prstGeom>
          <a:noFill/>
          <a:ln w="9525">
            <a:noFill/>
            <a:miter lim="800000"/>
            <a:headEnd/>
            <a:tailEnd/>
          </a:ln>
        </p:spPr>
      </p:pic>
      <p:sp>
        <p:nvSpPr>
          <p:cNvPr id="5" name="Rectangle 4"/>
          <p:cNvSpPr/>
          <p:nvPr/>
        </p:nvSpPr>
        <p:spPr>
          <a:xfrm>
            <a:off x="539552" y="5301208"/>
            <a:ext cx="7848872" cy="707886"/>
          </a:xfrm>
          <a:prstGeom prst="rect">
            <a:avLst/>
          </a:prstGeom>
        </p:spPr>
        <p:txBody>
          <a:bodyPr wrap="square">
            <a:spAutoFit/>
          </a:bodyPr>
          <a:lstStyle/>
          <a:p>
            <a:pPr algn="just"/>
            <a:r>
              <a:rPr lang="en-US" sz="2000" dirty="0" smtClean="0"/>
              <a:t>Example of a three component recording and location by using the back azimuth. The station is called TDM.</a:t>
            </a:r>
            <a:endParaRPr lang="nb-NO"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nb-NO" dirty="0" smtClean="0"/>
              <a:t>Multiple station location with error</a:t>
            </a:r>
            <a:endParaRPr lang="en-US" dirty="0" smtClean="0"/>
          </a:p>
        </p:txBody>
      </p:sp>
      <p:pic>
        <p:nvPicPr>
          <p:cNvPr id="39937" name="Picture 1"/>
          <p:cNvPicPr>
            <a:picLocks noChangeAspect="1" noChangeArrowheads="1"/>
          </p:cNvPicPr>
          <p:nvPr/>
        </p:nvPicPr>
        <p:blipFill>
          <a:blip r:embed="rId2" cstate="print"/>
          <a:srcRect/>
          <a:stretch>
            <a:fillRect/>
          </a:stretch>
        </p:blipFill>
        <p:spPr bwMode="auto">
          <a:xfrm>
            <a:off x="827584" y="1628800"/>
            <a:ext cx="7069331" cy="2959720"/>
          </a:xfrm>
          <a:prstGeom prst="rect">
            <a:avLst/>
          </a:prstGeom>
          <a:noFill/>
          <a:ln w="9525">
            <a:noFill/>
            <a:miter lim="800000"/>
            <a:headEnd/>
            <a:tailEnd/>
          </a:ln>
        </p:spPr>
      </p:pic>
      <p:sp>
        <p:nvSpPr>
          <p:cNvPr id="5" name="Rectangle 4"/>
          <p:cNvSpPr/>
          <p:nvPr/>
        </p:nvSpPr>
        <p:spPr>
          <a:xfrm>
            <a:off x="179512" y="4797152"/>
            <a:ext cx="8568000" cy="1200329"/>
          </a:xfrm>
          <a:prstGeom prst="rect">
            <a:avLst/>
          </a:prstGeom>
        </p:spPr>
        <p:txBody>
          <a:bodyPr wrap="square">
            <a:spAutoFit/>
          </a:bodyPr>
          <a:lstStyle/>
          <a:p>
            <a:pPr algn="just"/>
            <a:r>
              <a:rPr lang="en-US" sz="1800" dirty="0" smtClean="0"/>
              <a:t>Left: The stations are located in S1, S2 and S3. The epicenter is found within the shaded area where the circles overlap.  </a:t>
            </a:r>
          </a:p>
          <a:p>
            <a:pPr algn="just"/>
            <a:r>
              <a:rPr lang="en-US" sz="1800" dirty="0" smtClean="0"/>
              <a:t>Right:</a:t>
            </a:r>
            <a:r>
              <a:rPr lang="en-US" dirty="0" smtClean="0"/>
              <a:t> </a:t>
            </a:r>
            <a:r>
              <a:rPr lang="en-US" sz="1800" dirty="0" smtClean="0"/>
              <a:t>Location by two stations and back azimuth.</a:t>
            </a:r>
            <a:endParaRPr lang="nb-NO"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dirty="0" smtClean="0"/>
              <a:t>Network geometry and error</a:t>
            </a:r>
            <a:endParaRPr lang="nb-NO" dirty="0"/>
          </a:p>
        </p:txBody>
      </p:sp>
      <p:pic>
        <p:nvPicPr>
          <p:cNvPr id="3" name="Bilde 3"/>
          <p:cNvPicPr/>
          <p:nvPr/>
        </p:nvPicPr>
        <p:blipFill>
          <a:blip r:embed="rId2" cstate="print"/>
          <a:srcRect/>
          <a:stretch>
            <a:fillRect/>
          </a:stretch>
        </p:blipFill>
        <p:spPr bwMode="auto">
          <a:xfrm>
            <a:off x="899592" y="3717032"/>
            <a:ext cx="7344816" cy="2598966"/>
          </a:xfrm>
          <a:prstGeom prst="rect">
            <a:avLst/>
          </a:prstGeom>
          <a:noFill/>
          <a:ln w="9525">
            <a:noFill/>
            <a:miter lim="800000"/>
            <a:headEnd/>
            <a:tailEnd/>
          </a:ln>
        </p:spPr>
      </p:pic>
      <p:sp>
        <p:nvSpPr>
          <p:cNvPr id="4" name="Rectangle 3"/>
          <p:cNvSpPr/>
          <p:nvPr/>
        </p:nvSpPr>
        <p:spPr>
          <a:xfrm>
            <a:off x="323528" y="1196752"/>
            <a:ext cx="8461448" cy="2031325"/>
          </a:xfrm>
          <a:prstGeom prst="rect">
            <a:avLst/>
          </a:prstGeom>
        </p:spPr>
        <p:txBody>
          <a:bodyPr wrap="square">
            <a:spAutoFit/>
          </a:bodyPr>
          <a:lstStyle/>
          <a:p>
            <a:pPr algn="just"/>
            <a:r>
              <a:rPr lang="en-US" sz="1800" dirty="0" smtClean="0"/>
              <a:t>The figure to the left shows 3 stations (S1, S2 and S3) almost aligned in the x-direction (left - right). The event has been located by using the distances to the 3 stations and the shaded area in the middle gives an indication of the area within which the epicenter can be found. The figure to the right shows the same situation except that an azimuth determination has been made with station S1 which limits the direction to which the epicenter can be located to within the angle shown and thereby makes the estimate of epicenter error smaller in the y-direction.</a:t>
            </a:r>
            <a:endParaRPr lang="nb-NO" sz="1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dirty="0" smtClean="0"/>
              <a:t>Example of calculated location errors</a:t>
            </a:r>
            <a:endParaRPr lang="nb-NO" dirty="0"/>
          </a:p>
        </p:txBody>
      </p:sp>
      <p:pic>
        <p:nvPicPr>
          <p:cNvPr id="56322" name="Picture 2" descr="http://file.scirp.org/Html/3-2740041%5C81828ee1-07c2-4425-b9d4-59c8f0b440d6.jpg"/>
          <p:cNvPicPr>
            <a:picLocks noChangeAspect="1" noChangeArrowheads="1"/>
          </p:cNvPicPr>
          <p:nvPr/>
        </p:nvPicPr>
        <p:blipFill>
          <a:blip r:embed="rId2" cstate="print"/>
          <a:srcRect/>
          <a:stretch>
            <a:fillRect/>
          </a:stretch>
        </p:blipFill>
        <p:spPr bwMode="auto">
          <a:xfrm>
            <a:off x="827584" y="1268760"/>
            <a:ext cx="6921522" cy="4405360"/>
          </a:xfrm>
          <a:prstGeom prst="rect">
            <a:avLst/>
          </a:prstGeom>
          <a:noFill/>
        </p:spPr>
      </p:pic>
      <p:sp>
        <p:nvSpPr>
          <p:cNvPr id="4" name="TextBox 3"/>
          <p:cNvSpPr txBox="1"/>
          <p:nvPr/>
        </p:nvSpPr>
        <p:spPr>
          <a:xfrm>
            <a:off x="1115616" y="5661248"/>
            <a:ext cx="7128792" cy="707886"/>
          </a:xfrm>
          <a:prstGeom prst="rect">
            <a:avLst/>
          </a:prstGeom>
          <a:noFill/>
        </p:spPr>
        <p:txBody>
          <a:bodyPr wrap="square" rtlCol="0">
            <a:spAutoFit/>
          </a:bodyPr>
          <a:lstStyle/>
          <a:p>
            <a:pPr algn="just"/>
            <a:r>
              <a:rPr lang="nb-NO" sz="2000" dirty="0" smtClean="0"/>
              <a:t>Compute programs will calculate errros in x, y and z, which can be plotted as error ellipses.</a:t>
            </a:r>
            <a:endParaRPr lang="nb-NO"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dirty="0" smtClean="0"/>
              <a:t>Real errors</a:t>
            </a:r>
            <a:endParaRPr lang="nb-NO" dirty="0"/>
          </a:p>
        </p:txBody>
      </p:sp>
      <p:pic>
        <p:nvPicPr>
          <p:cNvPr id="60418" name="Picture 2"/>
          <p:cNvPicPr>
            <a:picLocks noChangeAspect="1" noChangeArrowheads="1"/>
          </p:cNvPicPr>
          <p:nvPr/>
        </p:nvPicPr>
        <p:blipFill>
          <a:blip r:embed="rId2" cstate="print"/>
          <a:srcRect/>
          <a:stretch>
            <a:fillRect/>
          </a:stretch>
        </p:blipFill>
        <p:spPr bwMode="auto">
          <a:xfrm>
            <a:off x="2128982" y="1052736"/>
            <a:ext cx="4482906" cy="5162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pic>
        <p:nvPicPr>
          <p:cNvPr id="61442" name="Picture 2"/>
          <p:cNvPicPr>
            <a:picLocks noChangeAspect="1" noChangeArrowheads="1"/>
          </p:cNvPicPr>
          <p:nvPr/>
        </p:nvPicPr>
        <p:blipFill>
          <a:blip r:embed="rId2" cstate="print"/>
          <a:srcRect/>
          <a:stretch>
            <a:fillRect/>
          </a:stretch>
        </p:blipFill>
        <p:spPr bwMode="auto">
          <a:xfrm>
            <a:off x="179511" y="329689"/>
            <a:ext cx="8784977" cy="61124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p:cNvPicPr>
            <a:picLocks noChangeAspect="1" noChangeArrowheads="1"/>
          </p:cNvPicPr>
          <p:nvPr/>
        </p:nvPicPr>
        <p:blipFill>
          <a:blip r:embed="rId2" cstate="print"/>
          <a:srcRect/>
          <a:stretch>
            <a:fillRect/>
          </a:stretch>
        </p:blipFill>
        <p:spPr bwMode="auto">
          <a:xfrm>
            <a:off x="1309688" y="152400"/>
            <a:ext cx="6524625"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pic>
        <p:nvPicPr>
          <p:cNvPr id="62467" name="Picture 3"/>
          <p:cNvPicPr>
            <a:picLocks noChangeAspect="1" noChangeArrowheads="1"/>
          </p:cNvPicPr>
          <p:nvPr/>
        </p:nvPicPr>
        <p:blipFill>
          <a:blip r:embed="rId2" cstate="print"/>
          <a:srcRect/>
          <a:stretch>
            <a:fillRect/>
          </a:stretch>
        </p:blipFill>
        <p:spPr bwMode="auto">
          <a:xfrm>
            <a:off x="0" y="260648"/>
            <a:ext cx="9039547" cy="62989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a:r>
              <a:rPr lang="nb-NO" dirty="0" smtClean="0"/>
              <a:t>Wadati diagram for checking readings</a:t>
            </a:r>
            <a:endParaRPr lang="en-US" dirty="0" smtClean="0"/>
          </a:p>
        </p:txBody>
      </p:sp>
      <p:pic>
        <p:nvPicPr>
          <p:cNvPr id="37889" name="Picture 1"/>
          <p:cNvPicPr>
            <a:picLocks noChangeAspect="1" noChangeArrowheads="1"/>
          </p:cNvPicPr>
          <p:nvPr/>
        </p:nvPicPr>
        <p:blipFill>
          <a:blip r:embed="rId2" cstate="print"/>
          <a:srcRect/>
          <a:stretch>
            <a:fillRect/>
          </a:stretch>
        </p:blipFill>
        <p:spPr bwMode="auto">
          <a:xfrm>
            <a:off x="2843808" y="980728"/>
            <a:ext cx="3919820" cy="3710509"/>
          </a:xfrm>
          <a:prstGeom prst="rect">
            <a:avLst/>
          </a:prstGeom>
          <a:noFill/>
          <a:ln w="9525">
            <a:noFill/>
            <a:miter lim="800000"/>
            <a:headEnd/>
            <a:tailEnd/>
          </a:ln>
        </p:spPr>
      </p:pic>
      <p:sp>
        <p:nvSpPr>
          <p:cNvPr id="5" name="Rectangle 4"/>
          <p:cNvSpPr/>
          <p:nvPr/>
        </p:nvSpPr>
        <p:spPr>
          <a:xfrm>
            <a:off x="323528" y="4941168"/>
            <a:ext cx="8352928" cy="1200329"/>
          </a:xfrm>
          <a:prstGeom prst="rect">
            <a:avLst/>
          </a:prstGeom>
        </p:spPr>
        <p:txBody>
          <a:bodyPr wrap="square">
            <a:spAutoFit/>
          </a:bodyPr>
          <a:lstStyle/>
          <a:p>
            <a:pPr algn="just"/>
            <a:r>
              <a:rPr lang="en-US" sz="1800" dirty="0" smtClean="0"/>
              <a:t>An example of a </a:t>
            </a:r>
            <a:r>
              <a:rPr lang="en-US" sz="1800" dirty="0" err="1" smtClean="0"/>
              <a:t>Wadati</a:t>
            </a:r>
            <a:r>
              <a:rPr lang="en-US" sz="1800" dirty="0" smtClean="0"/>
              <a:t> diagram. The intercept on the x-axis gives the origin time. The slope of the line is 0.77 so the </a:t>
            </a:r>
            <a:r>
              <a:rPr lang="en-US" sz="1800" i="1" dirty="0" err="1" smtClean="0"/>
              <a:t>v</a:t>
            </a:r>
            <a:r>
              <a:rPr lang="en-US" sz="1800" i="1" baseline="-25000" dirty="0" err="1" smtClean="0"/>
              <a:t>p</a:t>
            </a:r>
            <a:r>
              <a:rPr lang="en-US" sz="1800" i="1" dirty="0" smtClean="0"/>
              <a:t>/</a:t>
            </a:r>
            <a:r>
              <a:rPr lang="en-US" sz="1800" i="1" dirty="0" err="1" smtClean="0"/>
              <a:t>v</a:t>
            </a:r>
            <a:r>
              <a:rPr lang="en-US" sz="1800" i="1" baseline="-25000" dirty="0" err="1" smtClean="0"/>
              <a:t>s</a:t>
            </a:r>
            <a:r>
              <a:rPr lang="en-US" sz="1800" baseline="-25000" dirty="0" smtClean="0"/>
              <a:t> </a:t>
            </a:r>
            <a:r>
              <a:rPr lang="en-US" sz="1800" dirty="0" smtClean="0"/>
              <a:t> ratio is 1.77. Note that the points do not exactly fit the line indicating model or observation errors.  In particular one station has suspicious readings (marked with outlier).</a:t>
            </a:r>
            <a:endParaRPr lang="nb-NO" sz="1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a:r>
              <a:rPr lang="nb-NO" dirty="0" smtClean="0"/>
              <a:t>Iterative location</a:t>
            </a:r>
            <a:endParaRPr lang="en-US" dirty="0" smtClean="0"/>
          </a:p>
        </p:txBody>
      </p:sp>
      <p:sp>
        <p:nvSpPr>
          <p:cNvPr id="4" name="TextBox 3"/>
          <p:cNvSpPr txBox="1"/>
          <p:nvPr/>
        </p:nvSpPr>
        <p:spPr>
          <a:xfrm>
            <a:off x="1115616" y="5085184"/>
            <a:ext cx="6768752" cy="1015663"/>
          </a:xfrm>
          <a:prstGeom prst="rect">
            <a:avLst/>
          </a:prstGeom>
          <a:noFill/>
        </p:spPr>
        <p:txBody>
          <a:bodyPr wrap="square" rtlCol="0">
            <a:spAutoFit/>
          </a:bodyPr>
          <a:lstStyle/>
          <a:p>
            <a:pPr algn="just"/>
            <a:r>
              <a:rPr lang="nb-NO" sz="2000" dirty="0" smtClean="0">
                <a:latin typeface="+mn-lt"/>
                <a:cs typeface="Times New Roman" pitchFamily="18" charset="0"/>
              </a:rPr>
              <a:t>With many stations, the arrival times are all used in an iterative seach for the best fitting hypocenter. It is then possible e.g. to locate events with just P-readings</a:t>
            </a:r>
            <a:endParaRPr lang="nb-NO" sz="2000" dirty="0">
              <a:latin typeface="+mn-lt"/>
              <a:cs typeface="Times New Roman" pitchFamily="18" charset="0"/>
            </a:endParaRPr>
          </a:p>
        </p:txBody>
      </p:sp>
      <p:sp>
        <p:nvSpPr>
          <p:cNvPr id="5" name="TextBox 4"/>
          <p:cNvSpPr txBox="1"/>
          <p:nvPr/>
        </p:nvSpPr>
        <p:spPr>
          <a:xfrm>
            <a:off x="539552" y="1340768"/>
            <a:ext cx="7776864" cy="2031325"/>
          </a:xfrm>
          <a:prstGeom prst="rect">
            <a:avLst/>
          </a:prstGeom>
          <a:noFill/>
        </p:spPr>
        <p:txBody>
          <a:bodyPr wrap="square" rtlCol="0">
            <a:spAutoFit/>
          </a:bodyPr>
          <a:lstStyle/>
          <a:p>
            <a:pPr algn="l">
              <a:buFont typeface="Arial" pitchFamily="34" charset="0"/>
              <a:buChar char="•"/>
            </a:pPr>
            <a:r>
              <a:rPr lang="nb-NO" sz="1800" dirty="0" smtClean="0"/>
              <a:t>Start with a test location, often the nearest station</a:t>
            </a:r>
          </a:p>
          <a:p>
            <a:pPr algn="l">
              <a:buFont typeface="Arial" pitchFamily="34" charset="0"/>
              <a:buChar char="•"/>
            </a:pPr>
            <a:r>
              <a:rPr lang="nb-NO" sz="1800" dirty="0" smtClean="0"/>
              <a:t>Calculate the travel time residuals for the start location</a:t>
            </a:r>
          </a:p>
          <a:p>
            <a:pPr algn="l">
              <a:buFont typeface="Arial" pitchFamily="34" charset="0"/>
              <a:buChar char="•"/>
            </a:pPr>
            <a:r>
              <a:rPr lang="nb-NO" sz="1800" dirty="0" smtClean="0"/>
              <a:t>Set residuals up in an equation reflecting the corrections </a:t>
            </a:r>
            <a:r>
              <a:rPr lang="el-GR" sz="1800" dirty="0" smtClean="0"/>
              <a:t>Δ</a:t>
            </a:r>
            <a:r>
              <a:rPr lang="nb-NO" sz="1800" dirty="0" smtClean="0"/>
              <a:t>x,</a:t>
            </a:r>
            <a:r>
              <a:rPr lang="el-GR" sz="1800" dirty="0" smtClean="0"/>
              <a:t> Δ</a:t>
            </a:r>
            <a:r>
              <a:rPr lang="nb-NO" sz="1800" dirty="0" smtClean="0"/>
              <a:t>y, and </a:t>
            </a:r>
            <a:r>
              <a:rPr lang="el-GR" sz="1800" dirty="0" smtClean="0"/>
              <a:t>Δ</a:t>
            </a:r>
            <a:r>
              <a:rPr lang="nb-NO" sz="1800" dirty="0" smtClean="0"/>
              <a:t>z  </a:t>
            </a:r>
          </a:p>
          <a:p>
            <a:pPr algn="l"/>
            <a:r>
              <a:rPr lang="nb-NO" sz="1800" dirty="0" smtClean="0"/>
              <a:t>  to the test location to get to the correct location</a:t>
            </a:r>
          </a:p>
          <a:p>
            <a:pPr algn="l">
              <a:buFont typeface="Arial" pitchFamily="34" charset="0"/>
              <a:buChar char="•"/>
            </a:pPr>
            <a:r>
              <a:rPr lang="nb-NO" sz="1800" dirty="0" smtClean="0"/>
              <a:t>Solve for corrections and correct hypocenter</a:t>
            </a:r>
          </a:p>
          <a:p>
            <a:pPr algn="l">
              <a:buFont typeface="Arial" pitchFamily="34" charset="0"/>
              <a:buChar char="•"/>
            </a:pPr>
            <a:r>
              <a:rPr lang="nb-NO" sz="1800" dirty="0" smtClean="0"/>
              <a:t>Do all again</a:t>
            </a:r>
          </a:p>
          <a:p>
            <a:pPr algn="l"/>
            <a:endParaRPr lang="nb-NO" sz="1800"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b-NO"/>
          </a:p>
        </p:txBody>
      </p:sp>
      <p:graphicFrame>
        <p:nvGraphicFramePr>
          <p:cNvPr id="36865" name="Object 1"/>
          <p:cNvGraphicFramePr>
            <a:graphicFrameLocks noChangeAspect="1"/>
          </p:cNvGraphicFramePr>
          <p:nvPr/>
        </p:nvGraphicFramePr>
        <p:xfrm>
          <a:off x="2123728" y="3573016"/>
          <a:ext cx="4024588" cy="813048"/>
        </p:xfrm>
        <a:graphic>
          <a:graphicData uri="http://schemas.openxmlformats.org/presentationml/2006/ole">
            <p:oleObj spid="_x0000_s36865" name="Equation" r:id="rId3" imgW="2286000" imgH="457200" progId="Equation.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dirty="0" smtClean="0"/>
              <a:t>The Pdiff phase around the core-mantle boundary</a:t>
            </a:r>
            <a:endParaRPr lang="nb-NO" dirty="0"/>
          </a:p>
        </p:txBody>
      </p:sp>
      <p:pic>
        <p:nvPicPr>
          <p:cNvPr id="25602" name="Picture 2"/>
          <p:cNvPicPr>
            <a:picLocks noChangeAspect="1" noChangeArrowheads="1"/>
          </p:cNvPicPr>
          <p:nvPr/>
        </p:nvPicPr>
        <p:blipFill>
          <a:blip r:embed="rId2" cstate="print"/>
          <a:srcRect/>
          <a:stretch>
            <a:fillRect/>
          </a:stretch>
        </p:blipFill>
        <p:spPr bwMode="auto">
          <a:xfrm>
            <a:off x="1835696" y="2204864"/>
            <a:ext cx="5040560" cy="28557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l" defTabSz="449263" rtl="0" fontAlgn="base">
              <a:spcBef>
                <a:spcPct val="0"/>
              </a:spcBef>
              <a:spcAft>
                <a:spcPct val="0"/>
              </a:spcAft>
              <a:buClr>
                <a:srgbClr val="000000"/>
              </a:buClr>
              <a:buSzPct val="100000"/>
              <a:buFont typeface="Times New Roman" pitchFamily="18" charset="0"/>
              <a:defRPr sz="3200">
                <a:solidFill>
                  <a:srgbClr val="000000"/>
                </a:solidFill>
                <a:latin typeface="+mj-lt"/>
                <a:ea typeface="+mj-ea"/>
                <a:cs typeface="+mj-cs"/>
              </a:defRPr>
            </a:lvl1pPr>
            <a:lvl2pPr marL="742950" indent="-28575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2pPr>
            <a:lvl3pPr marL="11430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3pPr>
            <a:lvl4pPr marL="16002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4pPr>
            <a:lvl5pPr marL="20574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5pPr>
            <a:lvl6pPr marL="25146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6pPr>
            <a:lvl7pPr marL="29718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7pPr>
            <a:lvl8pPr marL="34290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8pPr>
            <a:lvl9pPr marL="3886200" indent="-228600" algn="l" defTabSz="449263" rtl="0" fontAlgn="base">
              <a:spcBef>
                <a:spcPct val="0"/>
              </a:spcBef>
              <a:spcAft>
                <a:spcPct val="0"/>
              </a:spcAft>
              <a:buClr>
                <a:srgbClr val="000000"/>
              </a:buClr>
              <a:buSzPct val="100000"/>
              <a:buFont typeface="Times New Roman" pitchFamily="18" charset="0"/>
              <a:defRPr sz="3200">
                <a:solidFill>
                  <a:srgbClr val="000000"/>
                </a:solidFill>
                <a:latin typeface="Arial" charset="0"/>
                <a:cs typeface="DejaVu Sans" pitchFamily="34" charset="0"/>
              </a:defRPr>
            </a:lvl9pPr>
          </a:lstStyle>
          <a:p>
            <a:pPr algn="ctr">
              <a:defRPr/>
            </a:pPr>
            <a:r>
              <a:rPr lang="nb-NO" altLang="nb-NO" kern="0" dirty="0" smtClean="0"/>
              <a:t>Hyocentral depth often a problem to determine accurately</a:t>
            </a:r>
          </a:p>
        </p:txBody>
      </p:sp>
      <p:pic>
        <p:nvPicPr>
          <p:cNvPr id="40963" name="Picture 2"/>
          <p:cNvPicPr>
            <a:picLocks noChangeAspect="1" noChangeArrowheads="1"/>
          </p:cNvPicPr>
          <p:nvPr/>
        </p:nvPicPr>
        <p:blipFill>
          <a:blip r:embed="rId2" cstate="print"/>
          <a:srcRect/>
          <a:stretch>
            <a:fillRect/>
          </a:stretch>
        </p:blipFill>
        <p:spPr bwMode="auto">
          <a:xfrm>
            <a:off x="206375" y="2133600"/>
            <a:ext cx="8731250" cy="2667000"/>
          </a:xfrm>
          <a:prstGeom prst="rect">
            <a:avLst/>
          </a:prstGeom>
          <a:noFill/>
          <a:ln w="9525">
            <a:noFill/>
            <a:miter lim="800000"/>
            <a:headEnd/>
            <a:tailEnd/>
          </a:ln>
        </p:spPr>
      </p:pic>
      <p:sp>
        <p:nvSpPr>
          <p:cNvPr id="40964" name="Text Box 4"/>
          <p:cNvSpPr txBox="1">
            <a:spLocks noChangeArrowheads="1"/>
          </p:cNvSpPr>
          <p:nvPr/>
        </p:nvSpPr>
        <p:spPr bwMode="auto">
          <a:xfrm>
            <a:off x="762000" y="5029200"/>
            <a:ext cx="7620000" cy="830997"/>
          </a:xfrm>
          <a:prstGeom prst="rect">
            <a:avLst/>
          </a:prstGeom>
          <a:noFill/>
          <a:ln w="9525">
            <a:noFill/>
            <a:miter lim="800000"/>
            <a:headEnd/>
            <a:tailEnd/>
          </a:ln>
        </p:spPr>
        <p:txBody>
          <a:bodyPr>
            <a:spAutoFit/>
          </a:bodyPr>
          <a:lstStyle/>
          <a:p>
            <a:pPr algn="just">
              <a:spcBef>
                <a:spcPct val="50000"/>
              </a:spcBef>
            </a:pPr>
            <a:r>
              <a:rPr lang="nb-NO" altLang="nb-NO" sz="2400" dirty="0" smtClean="0">
                <a:solidFill>
                  <a:schemeClr val="tx1"/>
                </a:solidFill>
              </a:rPr>
              <a:t>The time between P and pP is proportinal to depth and therefore a good measure of the depth.</a:t>
            </a:r>
            <a:endParaRPr lang="nb-NO" altLang="nb-NO" sz="2400"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nb-NO" dirty="0" smtClean="0"/>
              <a:t>Example of pP</a:t>
            </a:r>
            <a:endParaRPr lang="en-US" dirty="0" smtClean="0"/>
          </a:p>
        </p:txBody>
      </p:sp>
      <p:pic>
        <p:nvPicPr>
          <p:cNvPr id="24579" name="Picture 2"/>
          <p:cNvPicPr>
            <a:picLocks noChangeAspect="1" noChangeArrowheads="1"/>
          </p:cNvPicPr>
          <p:nvPr/>
        </p:nvPicPr>
        <p:blipFill>
          <a:blip r:embed="rId2" cstate="print"/>
          <a:srcRect/>
          <a:stretch>
            <a:fillRect/>
          </a:stretch>
        </p:blipFill>
        <p:spPr bwMode="auto">
          <a:xfrm>
            <a:off x="467544" y="1196752"/>
            <a:ext cx="7852815" cy="5004829"/>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a:xfrm>
            <a:off x="468313" y="366695"/>
            <a:ext cx="8229600" cy="633413"/>
          </a:xfrm>
        </p:spPr>
        <p:txBody>
          <a:bodyPr/>
          <a:lstStyle/>
          <a:p>
            <a:pPr algn="ctr"/>
            <a:r>
              <a:rPr lang="nb-NO" dirty="0" smtClean="0"/>
              <a:t>Depth of local eartquake</a:t>
            </a:r>
            <a:endParaRPr lang="en-US" dirty="0" smtClean="0"/>
          </a:p>
        </p:txBody>
      </p:sp>
      <p:sp>
        <p:nvSpPr>
          <p:cNvPr id="41990" name="Text Box 6"/>
          <p:cNvSpPr txBox="1">
            <a:spLocks noChangeArrowheads="1"/>
          </p:cNvSpPr>
          <p:nvPr/>
        </p:nvSpPr>
        <p:spPr bwMode="auto">
          <a:xfrm>
            <a:off x="1042988" y="5013325"/>
            <a:ext cx="6980237" cy="1015663"/>
          </a:xfrm>
          <a:prstGeom prst="rect">
            <a:avLst/>
          </a:prstGeom>
          <a:noFill/>
          <a:ln w="9525" algn="ctr">
            <a:noFill/>
            <a:miter lim="800000"/>
            <a:headEnd/>
            <a:tailEnd/>
          </a:ln>
          <a:effectLst/>
        </p:spPr>
        <p:txBody>
          <a:bodyPr>
            <a:spAutoFit/>
          </a:bodyPr>
          <a:lstStyle/>
          <a:p>
            <a:pPr algn="just"/>
            <a:r>
              <a:rPr lang="nb-NO" sz="2000" dirty="0">
                <a:latin typeface="+mn-lt"/>
                <a:cs typeface="Times New Roman" pitchFamily="18" charset="0"/>
              </a:rPr>
              <a:t>Local earthquakes: several stations within 2 times </a:t>
            </a:r>
            <a:r>
              <a:rPr lang="nb-NO" sz="2000" dirty="0" smtClean="0">
                <a:latin typeface="+mn-lt"/>
                <a:cs typeface="Times New Roman" pitchFamily="18" charset="0"/>
              </a:rPr>
              <a:t>depth is required to get an accurate depth. Using Pg and Pn together also restricts the depth.</a:t>
            </a:r>
            <a:endParaRPr lang="nb-NO" sz="2000" dirty="0">
              <a:latin typeface="+mn-lt"/>
              <a:cs typeface="Times New Roman" pitchFamily="18" charset="0"/>
            </a:endParaRPr>
          </a:p>
        </p:txBody>
      </p:sp>
      <p:pic>
        <p:nvPicPr>
          <p:cNvPr id="34817" name="Picture 1" descr="Fig6Is11_2"/>
          <p:cNvPicPr>
            <a:picLocks noChangeAspect="1" noChangeArrowheads="1"/>
          </p:cNvPicPr>
          <p:nvPr/>
        </p:nvPicPr>
        <p:blipFill>
          <a:blip r:embed="rId2" cstate="print"/>
          <a:srcRect/>
          <a:stretch>
            <a:fillRect/>
          </a:stretch>
        </p:blipFill>
        <p:spPr bwMode="auto">
          <a:xfrm>
            <a:off x="1043608" y="1268760"/>
            <a:ext cx="7530718" cy="3600400"/>
          </a:xfrm>
          <a:prstGeom prst="rect">
            <a:avLst/>
          </a:prstGeom>
          <a:noFill/>
          <a:ln w="9525">
            <a:noFill/>
            <a:miter lim="800000"/>
            <a:headEnd/>
            <a:tailEnd/>
          </a:ln>
        </p:spPr>
      </p:pic>
      <p:pic>
        <p:nvPicPr>
          <p:cNvPr id="34818" name="Picture 2" descr="Fig7IS11-2"/>
          <p:cNvPicPr>
            <a:picLocks noChangeAspect="1" noChangeArrowheads="1"/>
          </p:cNvPicPr>
          <p:nvPr/>
        </p:nvPicPr>
        <p:blipFill>
          <a:blip r:embed="rId3" cstate="print"/>
          <a:srcRect/>
          <a:stretch>
            <a:fillRect/>
          </a:stretch>
        </p:blipFill>
        <p:spPr bwMode="auto">
          <a:xfrm>
            <a:off x="5292080" y="3861048"/>
            <a:ext cx="3409950"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Detecting both Pg and Pn is often difficult</a:t>
            </a:r>
            <a:endParaRPr lang="nb-NO" dirty="0"/>
          </a:p>
        </p:txBody>
      </p:sp>
      <p:pic>
        <p:nvPicPr>
          <p:cNvPr id="64514" name="Picture 2"/>
          <p:cNvPicPr>
            <a:picLocks noChangeAspect="1" noChangeArrowheads="1"/>
          </p:cNvPicPr>
          <p:nvPr/>
        </p:nvPicPr>
        <p:blipFill>
          <a:blip r:embed="rId2" cstate="print"/>
          <a:srcRect r="23552"/>
          <a:stretch>
            <a:fillRect/>
          </a:stretch>
        </p:blipFill>
        <p:spPr bwMode="auto">
          <a:xfrm>
            <a:off x="467544" y="1892587"/>
            <a:ext cx="3456384" cy="3650343"/>
          </a:xfrm>
          <a:prstGeom prst="rect">
            <a:avLst/>
          </a:prstGeom>
          <a:noFill/>
          <a:ln w="9525">
            <a:noFill/>
            <a:miter lim="800000"/>
            <a:headEnd/>
            <a:tailEnd/>
          </a:ln>
        </p:spPr>
      </p:pic>
      <p:pic>
        <p:nvPicPr>
          <p:cNvPr id="64515" name="Picture 3"/>
          <p:cNvPicPr>
            <a:picLocks noChangeAspect="1" noChangeArrowheads="1"/>
          </p:cNvPicPr>
          <p:nvPr/>
        </p:nvPicPr>
        <p:blipFill>
          <a:blip r:embed="rId3" cstate="print"/>
          <a:srcRect r="19916"/>
          <a:stretch>
            <a:fillRect/>
          </a:stretch>
        </p:blipFill>
        <p:spPr bwMode="auto">
          <a:xfrm>
            <a:off x="4252061" y="2492896"/>
            <a:ext cx="4407565"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633413"/>
          </a:xfrm>
        </p:spPr>
        <p:txBody>
          <a:bodyPr/>
          <a:lstStyle/>
          <a:p>
            <a:pPr algn="ctr"/>
            <a:r>
              <a:rPr lang="nb-NO" dirty="0" smtClean="0"/>
              <a:t>Conclusion</a:t>
            </a:r>
            <a:br>
              <a:rPr lang="nb-NO" dirty="0" smtClean="0"/>
            </a:br>
            <a:endParaRPr lang="nb-NO" dirty="0"/>
          </a:p>
        </p:txBody>
      </p:sp>
      <p:sp>
        <p:nvSpPr>
          <p:cNvPr id="3" name="TextBox 2"/>
          <p:cNvSpPr txBox="1"/>
          <p:nvPr/>
        </p:nvSpPr>
        <p:spPr>
          <a:xfrm>
            <a:off x="1619672" y="1988840"/>
            <a:ext cx="5976664" cy="3416320"/>
          </a:xfrm>
          <a:prstGeom prst="rect">
            <a:avLst/>
          </a:prstGeom>
          <a:noFill/>
        </p:spPr>
        <p:txBody>
          <a:bodyPr wrap="square" rtlCol="0">
            <a:spAutoFit/>
          </a:bodyPr>
          <a:lstStyle/>
          <a:p>
            <a:pPr algn="l">
              <a:buFont typeface="Arial" pitchFamily="34" charset="0"/>
              <a:buChar char="•"/>
            </a:pPr>
            <a:r>
              <a:rPr lang="nb-NO" sz="2400" dirty="0" smtClean="0"/>
              <a:t>Locating earthquakes is not an exact science</a:t>
            </a:r>
          </a:p>
          <a:p>
            <a:pPr algn="l">
              <a:buFont typeface="Arial" pitchFamily="34" charset="0"/>
              <a:buChar char="•"/>
            </a:pPr>
            <a:r>
              <a:rPr lang="nb-NO" sz="2400" dirty="0" smtClean="0"/>
              <a:t>With few stations it requires good skills to correctly identify phases</a:t>
            </a:r>
          </a:p>
          <a:p>
            <a:pPr algn="l">
              <a:buFont typeface="Arial" pitchFamily="34" charset="0"/>
              <a:buChar char="•"/>
            </a:pPr>
            <a:r>
              <a:rPr lang="nb-NO" sz="2400" dirty="0" smtClean="0"/>
              <a:t>There is always errros in locations, often quite large</a:t>
            </a:r>
          </a:p>
          <a:p>
            <a:pPr algn="l">
              <a:buFont typeface="Arial" pitchFamily="34" charset="0"/>
              <a:buChar char="•"/>
            </a:pPr>
            <a:r>
              <a:rPr lang="nb-NO" sz="2400" dirty="0" smtClean="0"/>
              <a:t>Error in depth is particularly a problem</a:t>
            </a:r>
          </a:p>
          <a:p>
            <a:pPr algn="l">
              <a:buFont typeface="Arial" pitchFamily="34" charset="0"/>
              <a:buChar char="•"/>
            </a:pPr>
            <a:r>
              <a:rPr lang="nb-NO" sz="2400" dirty="0" smtClean="0"/>
              <a:t>Specialized methods can improve locations accuracy</a:t>
            </a:r>
            <a:endParaRPr lang="nb-NO"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467544" y="188640"/>
            <a:ext cx="8229600" cy="633413"/>
          </a:xfrm>
        </p:spPr>
        <p:txBody>
          <a:bodyPr/>
          <a:lstStyle/>
          <a:p>
            <a:pPr algn="ctr"/>
            <a:r>
              <a:rPr lang="nb-NO" dirty="0" smtClean="0"/>
              <a:t>Global travel time curves</a:t>
            </a:r>
            <a:endParaRPr lang="en-US" dirty="0" smtClean="0"/>
          </a:p>
        </p:txBody>
      </p:sp>
      <p:pic>
        <p:nvPicPr>
          <p:cNvPr id="9217" name="Picture 1" descr="3_5_04"/>
          <p:cNvPicPr>
            <a:picLocks noChangeAspect="1" noChangeArrowheads="1"/>
          </p:cNvPicPr>
          <p:nvPr/>
        </p:nvPicPr>
        <p:blipFill>
          <a:blip r:embed="rId2" cstate="print"/>
          <a:srcRect/>
          <a:stretch>
            <a:fillRect/>
          </a:stretch>
        </p:blipFill>
        <p:spPr bwMode="auto">
          <a:xfrm>
            <a:off x="179512" y="836712"/>
            <a:ext cx="8676456" cy="4661732"/>
          </a:xfrm>
          <a:prstGeom prst="rect">
            <a:avLst/>
          </a:prstGeom>
          <a:noFill/>
          <a:ln w="9525">
            <a:noFill/>
            <a:miter lim="800000"/>
            <a:headEnd/>
            <a:tailEnd/>
          </a:ln>
        </p:spPr>
      </p:pic>
      <p:sp>
        <p:nvSpPr>
          <p:cNvPr id="5" name="Rectangle 4"/>
          <p:cNvSpPr/>
          <p:nvPr/>
        </p:nvSpPr>
        <p:spPr>
          <a:xfrm>
            <a:off x="467544" y="5589240"/>
            <a:ext cx="7848872" cy="830997"/>
          </a:xfrm>
          <a:prstGeom prst="rect">
            <a:avLst/>
          </a:prstGeom>
        </p:spPr>
        <p:txBody>
          <a:bodyPr wrap="square">
            <a:spAutoFit/>
          </a:bodyPr>
          <a:lstStyle/>
          <a:p>
            <a:pPr algn="just"/>
            <a:r>
              <a:rPr lang="en-US" sz="1600" dirty="0" smtClean="0"/>
              <a:t>Travel times for body waves using the IASP91 model. Delta is distance in degrees. To the left is shown travel times for a surface focus and to the right travel times for a focal depth of 600 km. Figure from Stein and </a:t>
            </a:r>
            <a:r>
              <a:rPr lang="en-US" sz="1600" dirty="0" err="1" smtClean="0"/>
              <a:t>Wysession</a:t>
            </a:r>
            <a:r>
              <a:rPr lang="en-US" sz="1600" dirty="0" smtClean="0"/>
              <a:t> (2003)</a:t>
            </a:r>
            <a:endParaRPr lang="nb-NO"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6_3_05"/>
          <p:cNvPicPr>
            <a:picLocks noChangeAspect="1" noChangeArrowheads="1"/>
          </p:cNvPicPr>
          <p:nvPr/>
        </p:nvPicPr>
        <p:blipFill>
          <a:blip r:embed="rId3" cstate="print"/>
          <a:srcRect t="18521"/>
          <a:stretch>
            <a:fillRect/>
          </a:stretch>
        </p:blipFill>
        <p:spPr bwMode="auto">
          <a:xfrm>
            <a:off x="827088" y="1916832"/>
            <a:ext cx="7273925" cy="2217018"/>
          </a:xfrm>
          <a:prstGeom prst="rect">
            <a:avLst/>
          </a:prstGeom>
          <a:noFill/>
          <a:ln w="9525">
            <a:noFill/>
            <a:miter lim="800000"/>
            <a:headEnd/>
            <a:tailEnd/>
          </a:ln>
        </p:spPr>
      </p:pic>
      <p:graphicFrame>
        <p:nvGraphicFramePr>
          <p:cNvPr id="8195" name="Object 6"/>
          <p:cNvGraphicFramePr>
            <a:graphicFrameLocks noChangeAspect="1"/>
          </p:cNvGraphicFramePr>
          <p:nvPr/>
        </p:nvGraphicFramePr>
        <p:xfrm>
          <a:off x="1260475" y="4364038"/>
          <a:ext cx="6480175" cy="796925"/>
        </p:xfrm>
        <a:graphic>
          <a:graphicData uri="http://schemas.openxmlformats.org/presentationml/2006/ole">
            <p:oleObj spid="_x0000_s8195" name="Equation" r:id="rId4" imgW="1651000" imgH="203200" progId="Equation.3">
              <p:embed/>
            </p:oleObj>
          </a:graphicData>
        </a:graphic>
      </p:graphicFrame>
      <p:sp>
        <p:nvSpPr>
          <p:cNvPr id="8196" name="Title 2"/>
          <p:cNvSpPr>
            <a:spLocks noGrp="1"/>
          </p:cNvSpPr>
          <p:nvPr>
            <p:ph type="title"/>
          </p:nvPr>
        </p:nvSpPr>
        <p:spPr/>
        <p:txBody>
          <a:bodyPr/>
          <a:lstStyle/>
          <a:p>
            <a:pPr algn="ctr" eaLnBrk="1" hangingPunct="1"/>
            <a:r>
              <a:rPr lang="nb-NO" dirty="0" smtClean="0"/>
              <a:t>Seismogram as a function of source, structure and instrument</a:t>
            </a:r>
          </a:p>
        </p:txBody>
      </p:sp>
      <p:sp>
        <p:nvSpPr>
          <p:cNvPr id="5" name="TextBox 4"/>
          <p:cNvSpPr txBox="1"/>
          <p:nvPr/>
        </p:nvSpPr>
        <p:spPr>
          <a:xfrm>
            <a:off x="1115616" y="5517232"/>
            <a:ext cx="6624736" cy="400110"/>
          </a:xfrm>
          <a:prstGeom prst="rect">
            <a:avLst/>
          </a:prstGeom>
          <a:noFill/>
        </p:spPr>
        <p:txBody>
          <a:bodyPr wrap="square" rtlCol="0">
            <a:spAutoFit/>
          </a:bodyPr>
          <a:lstStyle/>
          <a:p>
            <a:pPr algn="l"/>
            <a:r>
              <a:rPr lang="nb-NO" sz="2000" dirty="0" smtClean="0"/>
              <a:t>The eartquake is assumed to happen instantaneous</a:t>
            </a:r>
            <a:endParaRPr lang="nb-NO"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dirty="0" smtClean="0"/>
              <a:t>Earthquake source </a:t>
            </a:r>
            <a:endParaRPr lang="nb-NO" dirty="0"/>
          </a:p>
        </p:txBody>
      </p:sp>
      <p:sp>
        <p:nvSpPr>
          <p:cNvPr id="3" name="TextBox 2"/>
          <p:cNvSpPr txBox="1"/>
          <p:nvPr/>
        </p:nvSpPr>
        <p:spPr>
          <a:xfrm>
            <a:off x="1259632" y="1124744"/>
            <a:ext cx="7200800" cy="1631216"/>
          </a:xfrm>
          <a:prstGeom prst="rect">
            <a:avLst/>
          </a:prstGeom>
          <a:noFill/>
        </p:spPr>
        <p:txBody>
          <a:bodyPr wrap="square" rtlCol="0">
            <a:spAutoFit/>
          </a:bodyPr>
          <a:lstStyle/>
          <a:p>
            <a:pPr algn="l"/>
            <a:r>
              <a:rPr lang="nb-NO" sz="2000" dirty="0" smtClean="0"/>
              <a:t>For a small earthquake the source can be considered an instantaneous rupture on a fault.</a:t>
            </a:r>
          </a:p>
          <a:p>
            <a:pPr algn="l"/>
            <a:endParaRPr lang="nb-NO" sz="2000" dirty="0" smtClean="0"/>
          </a:p>
          <a:p>
            <a:pPr algn="l"/>
            <a:r>
              <a:rPr lang="nb-NO" sz="2000" dirty="0" smtClean="0"/>
              <a:t>For a large earthquake, the rupture starts in one end and propagates along the fault with the rupture velocity.</a:t>
            </a:r>
            <a:endParaRPr lang="nb-NO" sz="2000" dirty="0"/>
          </a:p>
        </p:txBody>
      </p:sp>
      <p:sp>
        <p:nvSpPr>
          <p:cNvPr id="4" name="Rectangle 3"/>
          <p:cNvSpPr/>
          <p:nvPr/>
        </p:nvSpPr>
        <p:spPr bwMode="auto">
          <a:xfrm>
            <a:off x="1763688" y="3356992"/>
            <a:ext cx="5256584" cy="648072"/>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3600" b="0" i="0" u="none" strike="noStrike" cap="none" normalizeH="0" baseline="0" smtClean="0">
              <a:ln>
                <a:noFill/>
              </a:ln>
              <a:solidFill>
                <a:schemeClr val="tx1"/>
              </a:solidFill>
              <a:effectLst/>
              <a:latin typeface="Arial" charset="0"/>
            </a:endParaRPr>
          </a:p>
        </p:txBody>
      </p:sp>
      <p:sp>
        <p:nvSpPr>
          <p:cNvPr id="5" name="5-Point Star 4"/>
          <p:cNvSpPr/>
          <p:nvPr/>
        </p:nvSpPr>
        <p:spPr bwMode="auto">
          <a:xfrm>
            <a:off x="2123728" y="3501008"/>
            <a:ext cx="360040" cy="216024"/>
          </a:xfrm>
          <a:prstGeom prst="star5">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3600" b="0" i="0" u="none" strike="noStrike" cap="none" normalizeH="0" baseline="0" smtClean="0">
              <a:ln>
                <a:noFill/>
              </a:ln>
              <a:solidFill>
                <a:schemeClr val="tx1"/>
              </a:solidFill>
              <a:effectLst/>
              <a:latin typeface="Arial" charset="0"/>
            </a:endParaRPr>
          </a:p>
        </p:txBody>
      </p:sp>
      <p:cxnSp>
        <p:nvCxnSpPr>
          <p:cNvPr id="7" name="Straight Arrow Connector 6"/>
          <p:cNvCxnSpPr/>
          <p:nvPr/>
        </p:nvCxnSpPr>
        <p:spPr bwMode="auto">
          <a:xfrm>
            <a:off x="2843808" y="3717032"/>
            <a:ext cx="2808312"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 name="TextBox 7"/>
          <p:cNvSpPr txBox="1"/>
          <p:nvPr/>
        </p:nvSpPr>
        <p:spPr>
          <a:xfrm>
            <a:off x="395536" y="3140968"/>
            <a:ext cx="3096344" cy="1015663"/>
          </a:xfrm>
          <a:prstGeom prst="rect">
            <a:avLst/>
          </a:prstGeom>
          <a:noFill/>
        </p:spPr>
        <p:txBody>
          <a:bodyPr wrap="square" rtlCol="0">
            <a:spAutoFit/>
          </a:bodyPr>
          <a:lstStyle/>
          <a:p>
            <a:pPr algn="l"/>
            <a:r>
              <a:rPr lang="nb-NO" sz="2000" dirty="0" smtClean="0"/>
              <a:t>Rupture </a:t>
            </a:r>
          </a:p>
          <a:p>
            <a:pPr algn="l"/>
            <a:r>
              <a:rPr lang="nb-NO" sz="2000" dirty="0" smtClean="0"/>
              <a:t>starts</a:t>
            </a:r>
          </a:p>
          <a:p>
            <a:pPr algn="l"/>
            <a:r>
              <a:rPr lang="nb-NO" sz="2000" dirty="0" smtClean="0"/>
              <a:t>here</a:t>
            </a:r>
            <a:endParaRPr lang="nb-NO" sz="2000" dirty="0"/>
          </a:p>
        </p:txBody>
      </p:sp>
      <p:sp>
        <p:nvSpPr>
          <p:cNvPr id="9" name="TextBox 8"/>
          <p:cNvSpPr txBox="1"/>
          <p:nvPr/>
        </p:nvSpPr>
        <p:spPr>
          <a:xfrm>
            <a:off x="2627784" y="4149080"/>
            <a:ext cx="4536504" cy="707886"/>
          </a:xfrm>
          <a:prstGeom prst="rect">
            <a:avLst/>
          </a:prstGeom>
          <a:noFill/>
        </p:spPr>
        <p:txBody>
          <a:bodyPr wrap="square" rtlCol="0">
            <a:spAutoFit/>
          </a:bodyPr>
          <a:lstStyle/>
          <a:p>
            <a:pPr algn="l"/>
            <a:r>
              <a:rPr lang="nb-NO" sz="2000" dirty="0" smtClean="0"/>
              <a:t>Rupture propagates in direction of arrow</a:t>
            </a:r>
            <a:endParaRPr lang="nb-NO" sz="2000" dirty="0"/>
          </a:p>
        </p:txBody>
      </p:sp>
      <p:sp>
        <p:nvSpPr>
          <p:cNvPr id="10" name="TextBox 9"/>
          <p:cNvSpPr txBox="1"/>
          <p:nvPr/>
        </p:nvSpPr>
        <p:spPr>
          <a:xfrm>
            <a:off x="1043608" y="5301208"/>
            <a:ext cx="6264696" cy="1015663"/>
          </a:xfrm>
          <a:prstGeom prst="rect">
            <a:avLst/>
          </a:prstGeom>
          <a:noFill/>
        </p:spPr>
        <p:txBody>
          <a:bodyPr wrap="square" rtlCol="0">
            <a:spAutoFit/>
          </a:bodyPr>
          <a:lstStyle/>
          <a:p>
            <a:pPr algn="l"/>
            <a:r>
              <a:rPr lang="nb-NO" sz="2000" dirty="0" smtClean="0"/>
              <a:t>If the fault is 600 km long and the rupture velocity is 3 km/s, then the shaking will be felt for 200 sec. Or we can say the earthquake lasts 200 sec.</a:t>
            </a:r>
            <a:endParaRPr lang="nb-NO"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nb-NO" dirty="0" smtClean="0"/>
              <a:t>Example of teleseismic seismograms</a:t>
            </a:r>
            <a:endParaRPr lang="en-US" dirty="0" smtClean="0"/>
          </a:p>
        </p:txBody>
      </p:sp>
      <p:pic>
        <p:nvPicPr>
          <p:cNvPr id="9219" name="Picture 2"/>
          <p:cNvPicPr>
            <a:picLocks noChangeAspect="1" noChangeArrowheads="1"/>
          </p:cNvPicPr>
          <p:nvPr/>
        </p:nvPicPr>
        <p:blipFill>
          <a:blip r:embed="rId2" cstate="print"/>
          <a:srcRect/>
          <a:stretch>
            <a:fillRect/>
          </a:stretch>
        </p:blipFill>
        <p:spPr bwMode="auto">
          <a:xfrm>
            <a:off x="179512" y="1057274"/>
            <a:ext cx="8712968" cy="5324053"/>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lstStyle/>
          <a:p>
            <a:pPr algn="ctr"/>
            <a:r>
              <a:rPr lang="nb-NO" dirty="0" smtClean="0"/>
              <a:t>Local layered model</a:t>
            </a:r>
          </a:p>
        </p:txBody>
      </p:sp>
      <p:pic>
        <p:nvPicPr>
          <p:cNvPr id="26626" name="Picture 2"/>
          <p:cNvPicPr>
            <a:picLocks noChangeAspect="1" noChangeArrowheads="1"/>
          </p:cNvPicPr>
          <p:nvPr/>
        </p:nvPicPr>
        <p:blipFill>
          <a:blip r:embed="rId2" cstate="print"/>
          <a:srcRect/>
          <a:stretch>
            <a:fillRect/>
          </a:stretch>
        </p:blipFill>
        <p:spPr bwMode="auto">
          <a:xfrm>
            <a:off x="971600" y="1340768"/>
            <a:ext cx="7209801" cy="3240360"/>
          </a:xfrm>
          <a:prstGeom prst="rect">
            <a:avLst/>
          </a:prstGeom>
          <a:noFill/>
          <a:ln w="9525">
            <a:noFill/>
            <a:miter lim="800000"/>
            <a:headEnd/>
            <a:tailEnd/>
          </a:ln>
        </p:spPr>
      </p:pic>
      <p:sp>
        <p:nvSpPr>
          <p:cNvPr id="5" name="Rectangle 4"/>
          <p:cNvSpPr/>
          <p:nvPr/>
        </p:nvSpPr>
        <p:spPr>
          <a:xfrm>
            <a:off x="755576" y="4797152"/>
            <a:ext cx="7344816" cy="646331"/>
          </a:xfrm>
          <a:prstGeom prst="rect">
            <a:avLst/>
          </a:prstGeom>
        </p:spPr>
        <p:txBody>
          <a:bodyPr wrap="square">
            <a:spAutoFit/>
          </a:bodyPr>
          <a:lstStyle/>
          <a:p>
            <a:pPr algn="l"/>
            <a:r>
              <a:rPr lang="en-US" sz="1800" dirty="0" smtClean="0"/>
              <a:t>A simplified model of the crust showing the most important crustal phases observed at local and regional distances </a:t>
            </a:r>
            <a:endParaRPr lang="nb-NO"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iB_04_LysarkSkjerm03">
  <a:themeElements>
    <a:clrScheme name="UiB_04_LysarkSkjerm03 13">
      <a:dk1>
        <a:srgbClr val="000000"/>
      </a:dk1>
      <a:lt1>
        <a:srgbClr val="FFFFFF"/>
      </a:lt1>
      <a:dk2>
        <a:srgbClr val="000000"/>
      </a:dk2>
      <a:lt2>
        <a:srgbClr val="808080"/>
      </a:lt2>
      <a:accent1>
        <a:srgbClr val="99BBC7"/>
      </a:accent1>
      <a:accent2>
        <a:srgbClr val="005473"/>
      </a:accent2>
      <a:accent3>
        <a:srgbClr val="FFFFFF"/>
      </a:accent3>
      <a:accent4>
        <a:srgbClr val="000000"/>
      </a:accent4>
      <a:accent5>
        <a:srgbClr val="CADAE0"/>
      </a:accent5>
      <a:accent6>
        <a:srgbClr val="004B68"/>
      </a:accent6>
      <a:hlink>
        <a:srgbClr val="77AF00"/>
      </a:hlink>
      <a:folHlink>
        <a:srgbClr val="D95900"/>
      </a:folHlink>
    </a:clrScheme>
    <a:fontScheme name="UiB_04_LysarkSkjerm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b-NO"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b-NO" sz="3600" b="0" i="0" u="none" strike="noStrike" cap="none" normalizeH="0" baseline="0" smtClean="0">
            <a:ln>
              <a:noFill/>
            </a:ln>
            <a:solidFill>
              <a:schemeClr val="tx1"/>
            </a:solidFill>
            <a:effectLst/>
            <a:latin typeface="Arial" charset="0"/>
          </a:defRPr>
        </a:defPPr>
      </a:lstStyle>
    </a:lnDef>
  </a:objectDefaults>
  <a:extraClrSchemeLst>
    <a:extraClrScheme>
      <a:clrScheme name="UiB_04_LysarkSkjerm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iB_04_LysarkSkjerm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iB_04_LysarkSkjerm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iB_04_LysarkSkjerm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iB_04_LysarkSkjerm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iB_04_LysarkSkjerm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iB_04_LysarkSkjerm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iB_04_LysarkSkjerm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iB_04_LysarkSkjerm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iB_04_LysarkSkjerm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iB_04_LysarkSkjerm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iB_04_LysarkSkjerm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UiB_04_LysarkSkjerm03 13">
        <a:dk1>
          <a:srgbClr val="000000"/>
        </a:dk1>
        <a:lt1>
          <a:srgbClr val="FFFFFF"/>
        </a:lt1>
        <a:dk2>
          <a:srgbClr val="000000"/>
        </a:dk2>
        <a:lt2>
          <a:srgbClr val="808080"/>
        </a:lt2>
        <a:accent1>
          <a:srgbClr val="99BBC7"/>
        </a:accent1>
        <a:accent2>
          <a:srgbClr val="005473"/>
        </a:accent2>
        <a:accent3>
          <a:srgbClr val="FFFFFF"/>
        </a:accent3>
        <a:accent4>
          <a:srgbClr val="000000"/>
        </a:accent4>
        <a:accent5>
          <a:srgbClr val="CADAE0"/>
        </a:accent5>
        <a:accent6>
          <a:srgbClr val="004B68"/>
        </a:accent6>
        <a:hlink>
          <a:srgbClr val="77AF00"/>
        </a:hlink>
        <a:folHlink>
          <a:srgbClr val="D95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UiB_04_LysarkSkjerm03</Template>
  <TotalTime>1045</TotalTime>
  <Words>1142</Words>
  <Application>Microsoft Office PowerPoint</Application>
  <PresentationFormat>On-screen Show (4:3)</PresentationFormat>
  <Paragraphs>94</Paragraphs>
  <Slides>44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UiB_04_LysarkSkjerm03</vt:lpstr>
      <vt:lpstr>Equation</vt:lpstr>
      <vt:lpstr>Seismic phases and  earthquake location</vt:lpstr>
      <vt:lpstr>Earth structure</vt:lpstr>
      <vt:lpstr>Slide 3</vt:lpstr>
      <vt:lpstr>The Pdiff phase around the core-mantle boundary</vt:lpstr>
      <vt:lpstr>Global travel time curves</vt:lpstr>
      <vt:lpstr>Seismogram as a function of source, structure and instrument</vt:lpstr>
      <vt:lpstr>Earthquake source </vt:lpstr>
      <vt:lpstr>Example of teleseismic seismograms</vt:lpstr>
      <vt:lpstr>Local layered model</vt:lpstr>
      <vt:lpstr>Travel times for two layer model</vt:lpstr>
      <vt:lpstr>Explosion, 16 km, ML=0.6</vt:lpstr>
      <vt:lpstr>Local earthquake, distance 6 km, depth 2.5 km, ML=3.4</vt:lpstr>
      <vt:lpstr>Local earthquake, ML=1.5</vt:lpstr>
      <vt:lpstr>Local earthquake, 149 km, ML=3.3</vt:lpstr>
      <vt:lpstr>T-wave recording, ML=4.7</vt:lpstr>
      <vt:lpstr>T-waves?</vt:lpstr>
      <vt:lpstr>Regional earthquake, 2300 km, M=7.5</vt:lpstr>
      <vt:lpstr>Signals from different kinds of seismic sources</vt:lpstr>
      <vt:lpstr>Free oscillations of the Earth</vt:lpstr>
      <vt:lpstr>Seismogram of free oscillations</vt:lpstr>
      <vt:lpstr>Earthquake location</vt:lpstr>
      <vt:lpstr>Slide 22</vt:lpstr>
      <vt:lpstr>Slide 23</vt:lpstr>
      <vt:lpstr>Slide 24</vt:lpstr>
      <vt:lpstr>Slide 25</vt:lpstr>
      <vt:lpstr>Slide 26</vt:lpstr>
      <vt:lpstr>Slide 27</vt:lpstr>
      <vt:lpstr>Definition: Azimuth and Back-Azimuth</vt:lpstr>
      <vt:lpstr>Single station location</vt:lpstr>
      <vt:lpstr>Single station location</vt:lpstr>
      <vt:lpstr>Multiple station location with error</vt:lpstr>
      <vt:lpstr>Network geometry and error</vt:lpstr>
      <vt:lpstr>Example of calculated location errors</vt:lpstr>
      <vt:lpstr>Real errors</vt:lpstr>
      <vt:lpstr>Slide 35</vt:lpstr>
      <vt:lpstr>Slide 36</vt:lpstr>
      <vt:lpstr>Slide 37</vt:lpstr>
      <vt:lpstr>Wadati diagram for checking readings</vt:lpstr>
      <vt:lpstr>Iterative location</vt:lpstr>
      <vt:lpstr>Slide 40</vt:lpstr>
      <vt:lpstr>Example of pP</vt:lpstr>
      <vt:lpstr>Depth of local eartquake</vt:lpstr>
      <vt:lpstr>Detecting both Pg and Pn is often difficult</vt:lpstr>
      <vt:lpstr>Conclusion </vt:lpstr>
    </vt:vector>
  </TitlesOfParts>
  <Company>IT-avd, UiB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Helge Grønhaug</dc:creator>
  <cp:lastModifiedBy>jens</cp:lastModifiedBy>
  <cp:revision>90</cp:revision>
  <dcterms:created xsi:type="dcterms:W3CDTF">2004-11-18T12:41:29Z</dcterms:created>
  <dcterms:modified xsi:type="dcterms:W3CDTF">2016-02-04T02:16:24Z</dcterms:modified>
</cp:coreProperties>
</file>